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92" r:id="rId5"/>
    <p:sldId id="293" r:id="rId6"/>
    <p:sldId id="294" r:id="rId7"/>
    <p:sldId id="295" r:id="rId8"/>
    <p:sldId id="351" r:id="rId9"/>
    <p:sldId id="298" r:id="rId10"/>
    <p:sldId id="300" r:id="rId11"/>
    <p:sldId id="393" r:id="rId12"/>
    <p:sldId id="394" r:id="rId13"/>
    <p:sldId id="395" r:id="rId14"/>
    <p:sldId id="273" r:id="rId15"/>
    <p:sldId id="283" r:id="rId16"/>
    <p:sldId id="290" r:id="rId17"/>
    <p:sldId id="280" r:id="rId18"/>
    <p:sldId id="352" r:id="rId19"/>
    <p:sldId id="396" r:id="rId20"/>
    <p:sldId id="397" r:id="rId21"/>
    <p:sldId id="297" r:id="rId22"/>
    <p:sldId id="303" r:id="rId23"/>
    <p:sldId id="354" r:id="rId24"/>
    <p:sldId id="355" r:id="rId25"/>
    <p:sldId id="356" r:id="rId26"/>
    <p:sldId id="307" r:id="rId27"/>
    <p:sldId id="308" r:id="rId28"/>
    <p:sldId id="357" r:id="rId29"/>
    <p:sldId id="309" r:id="rId30"/>
    <p:sldId id="363" r:id="rId31"/>
    <p:sldId id="359" r:id="rId32"/>
    <p:sldId id="360" r:id="rId33"/>
    <p:sldId id="362" r:id="rId34"/>
    <p:sldId id="361"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8" r:id="rId62"/>
    <p:sldId id="390" r:id="rId63"/>
    <p:sldId id="392" r:id="rId64"/>
    <p:sldId id="315" r:id="rId65"/>
    <p:sldId id="31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080"/>
    <a:srgbClr val="00B4AF"/>
    <a:srgbClr val="3333CC"/>
    <a:srgbClr val="317787"/>
    <a:srgbClr val="969696"/>
    <a:srgbClr val="B95026"/>
    <a:srgbClr val="FFFFFF"/>
    <a:srgbClr val="00AAD7"/>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GB" sz="2400" b="1" i="0" u="none" strike="noStrike" baseline="0" dirty="0">
                <a:effectLst/>
              </a:rPr>
              <a:t>Contribution to GDP</a:t>
            </a:r>
            <a:endParaRPr lang="en-US" sz="2400" dirty="0"/>
          </a:p>
        </c:rich>
      </c:tx>
      <c:layout/>
      <c:overlay val="0"/>
      <c:spPr>
        <a:noFill/>
        <a:ln>
          <a:noFill/>
        </a:ln>
        <a:effectLst/>
      </c:spPr>
    </c:title>
    <c:autoTitleDeleted val="0"/>
    <c:plotArea>
      <c:layout>
        <c:manualLayout>
          <c:layoutTarget val="inner"/>
          <c:xMode val="edge"/>
          <c:yMode val="edge"/>
          <c:x val="9.7239815301776014E-2"/>
          <c:y val="0.10442586984319267"/>
          <c:w val="0.70379613328171453"/>
          <c:h val="0.79182071471835247"/>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3D0-49F3-A41B-221B902EE38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3D0-49F3-A41B-221B902EE38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3D0-49F3-A41B-221B902EE386}"/>
              </c:ext>
            </c:extLst>
          </c:dPt>
          <c:dLbls>
            <c:dLbl>
              <c:idx val="0"/>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fld id="{B5C461D5-845B-493F-833C-3D0392B9F9AD}" type="PERCENTAGE">
                      <a:rPr lang="en-US" sz="1400"/>
                      <a:pPr>
                        <a:defRPr sz="1400" b="1" i="0" u="none" strike="noStrike" kern="1200" baseline="0">
                          <a:solidFill>
                            <a:schemeClr val="lt1"/>
                          </a:solidFill>
                          <a:latin typeface="+mn-lt"/>
                          <a:ea typeface="+mn-ea"/>
                          <a:cs typeface="+mn-cs"/>
                        </a:defRPr>
                      </a:pPr>
                      <a:t>[PERCENTAGE]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3D0-49F3-A41B-221B902EE386}"/>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manualLayout>
                  <c:x val="8.8267783393206969E-2"/>
                  <c:y val="-7.834677075621965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3D0-49F3-A41B-221B902EE386}"/>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Services</c:v>
                </c:pt>
                <c:pt idx="1">
                  <c:v>Agriculture</c:v>
                </c:pt>
                <c:pt idx="2">
                  <c:v>Industry</c:v>
                </c:pt>
              </c:strCache>
            </c:strRef>
          </c:cat>
          <c:val>
            <c:numRef>
              <c:f>Sheet1!$B$2:$B$4</c:f>
              <c:numCache>
                <c:formatCode>0.00%</c:formatCode>
                <c:ptCount val="3"/>
                <c:pt idx="0">
                  <c:v>0.62400000000000011</c:v>
                </c:pt>
                <c:pt idx="1">
                  <c:v>2.8000000000000004E-2</c:v>
                </c:pt>
                <c:pt idx="2">
                  <c:v>0.35700000000000004</c:v>
                </c:pt>
              </c:numCache>
            </c:numRef>
          </c:val>
          <c:extLst xmlns:c16r2="http://schemas.microsoft.com/office/drawing/2015/06/chart">
            <c:ext xmlns:c16="http://schemas.microsoft.com/office/drawing/2014/chart" uri="{C3380CC4-5D6E-409C-BE32-E72D297353CC}">
              <c16:uniqueId val="{00000006-D3D0-49F3-A41B-221B902EE38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024983901036157"/>
          <c:y val="0.69241303811382549"/>
          <c:w val="0.24647661195810458"/>
          <c:h val="0.293967920676582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1">
    <c:autoUpdate val="0"/>
  </c:externalData>
</c:chartSpace>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21F91-ABB7-41AB-BA0C-37E361CB5E3A}" type="doc">
      <dgm:prSet loTypeId="urn:microsoft.com/office/officeart/2008/layout/LinedList" loCatId="list" qsTypeId="urn:microsoft.com/office/officeart/2005/8/quickstyle/simple5" qsCatId="simple" csTypeId="urn:microsoft.com/office/officeart/2005/8/colors/accent4_2" csCatId="accent4" phldr="1"/>
      <dgm:spPr/>
      <dgm:t>
        <a:bodyPr/>
        <a:lstStyle/>
        <a:p>
          <a:endParaRPr lang="en-US"/>
        </a:p>
      </dgm:t>
    </dgm:pt>
    <dgm:pt modelId="{335250F6-8A50-4364-88EB-3D115EC77D2B}">
      <dgm:prSet/>
      <dgm:spPr/>
      <dgm:t>
        <a:bodyPr/>
        <a:lstStyle/>
        <a:p>
          <a:r>
            <a:rPr lang="en-GB" b="1"/>
            <a:t>“Coming together is a beginning;</a:t>
          </a:r>
          <a:endParaRPr lang="en-US"/>
        </a:p>
      </dgm:t>
    </dgm:pt>
    <dgm:pt modelId="{76CD42B3-2F4F-4881-8206-58E33A726B1F}" type="parTrans" cxnId="{8D2C40C2-6B7B-4E9D-901D-1060B574B5F3}">
      <dgm:prSet/>
      <dgm:spPr/>
      <dgm:t>
        <a:bodyPr/>
        <a:lstStyle/>
        <a:p>
          <a:endParaRPr lang="en-US"/>
        </a:p>
      </dgm:t>
    </dgm:pt>
    <dgm:pt modelId="{3E066191-1EC2-4FC4-B89E-6446B7B27492}" type="sibTrans" cxnId="{8D2C40C2-6B7B-4E9D-901D-1060B574B5F3}">
      <dgm:prSet/>
      <dgm:spPr/>
      <dgm:t>
        <a:bodyPr/>
        <a:lstStyle/>
        <a:p>
          <a:endParaRPr lang="en-US"/>
        </a:p>
      </dgm:t>
    </dgm:pt>
    <dgm:pt modelId="{B9DB0A0A-4B2D-4411-B948-FB83FD03048F}">
      <dgm:prSet/>
      <dgm:spPr/>
      <dgm:t>
        <a:bodyPr/>
        <a:lstStyle/>
        <a:p>
          <a:r>
            <a:rPr lang="en-GB" b="1" dirty="0"/>
            <a:t>Keeping together is progress; </a:t>
          </a:r>
          <a:endParaRPr lang="en-US" dirty="0"/>
        </a:p>
      </dgm:t>
    </dgm:pt>
    <dgm:pt modelId="{77803202-9796-4E7C-9731-F4121DFF4D71}" type="parTrans" cxnId="{6FC4F1CA-50C6-48D8-80F3-EF741FA49429}">
      <dgm:prSet/>
      <dgm:spPr/>
      <dgm:t>
        <a:bodyPr/>
        <a:lstStyle/>
        <a:p>
          <a:endParaRPr lang="en-US"/>
        </a:p>
      </dgm:t>
    </dgm:pt>
    <dgm:pt modelId="{9809D2B1-1F9C-40F7-805A-AD4DEBA619F6}" type="sibTrans" cxnId="{6FC4F1CA-50C6-48D8-80F3-EF741FA49429}">
      <dgm:prSet/>
      <dgm:spPr/>
      <dgm:t>
        <a:bodyPr/>
        <a:lstStyle/>
        <a:p>
          <a:endParaRPr lang="en-US"/>
        </a:p>
      </dgm:t>
    </dgm:pt>
    <dgm:pt modelId="{B48963A3-FC9A-406A-8D3A-268E17B2E224}">
      <dgm:prSet/>
      <dgm:spPr/>
      <dgm:t>
        <a:bodyPr/>
        <a:lstStyle/>
        <a:p>
          <a:r>
            <a:rPr lang="en-GB" b="1"/>
            <a:t>Working together is success”</a:t>
          </a:r>
          <a:endParaRPr lang="en-US"/>
        </a:p>
      </dgm:t>
    </dgm:pt>
    <dgm:pt modelId="{4D054823-1156-4DAC-AAA3-6C918BC98BDF}" type="parTrans" cxnId="{13FC2E13-5694-412C-A356-18BB6C4E0C21}">
      <dgm:prSet/>
      <dgm:spPr/>
      <dgm:t>
        <a:bodyPr/>
        <a:lstStyle/>
        <a:p>
          <a:endParaRPr lang="en-US"/>
        </a:p>
      </dgm:t>
    </dgm:pt>
    <dgm:pt modelId="{0E7864A5-A4F2-400B-99C8-515A0F7D960A}" type="sibTrans" cxnId="{13FC2E13-5694-412C-A356-18BB6C4E0C21}">
      <dgm:prSet/>
      <dgm:spPr/>
      <dgm:t>
        <a:bodyPr/>
        <a:lstStyle/>
        <a:p>
          <a:endParaRPr lang="en-US"/>
        </a:p>
      </dgm:t>
    </dgm:pt>
    <dgm:pt modelId="{E65B115D-53F9-4008-9657-D8F1D80DB4D4}">
      <dgm:prSet/>
      <dgm:spPr/>
      <dgm:t>
        <a:bodyPr/>
        <a:lstStyle/>
        <a:p>
          <a:endParaRPr lang="en-US" dirty="0"/>
        </a:p>
      </dgm:t>
    </dgm:pt>
    <dgm:pt modelId="{FD0F3235-2F51-4275-94CE-DC87A95A94F4}" type="parTrans" cxnId="{B2496B1C-F80F-484E-8C75-94A9CE1B4613}">
      <dgm:prSet/>
      <dgm:spPr/>
      <dgm:t>
        <a:bodyPr/>
        <a:lstStyle/>
        <a:p>
          <a:endParaRPr lang="en-US"/>
        </a:p>
      </dgm:t>
    </dgm:pt>
    <dgm:pt modelId="{5C836A08-FFFD-4A61-B589-04617D9E5B07}" type="sibTrans" cxnId="{B2496B1C-F80F-484E-8C75-94A9CE1B4613}">
      <dgm:prSet/>
      <dgm:spPr/>
      <dgm:t>
        <a:bodyPr/>
        <a:lstStyle/>
        <a:p>
          <a:endParaRPr lang="en-US"/>
        </a:p>
      </dgm:t>
    </dgm:pt>
    <dgm:pt modelId="{EC95CCD7-5A63-4271-A3EA-92AF6CB79433}" type="pres">
      <dgm:prSet presAssocID="{88E21F91-ABB7-41AB-BA0C-37E361CB5E3A}" presName="vert0" presStyleCnt="0">
        <dgm:presLayoutVars>
          <dgm:dir/>
          <dgm:animOne val="branch"/>
          <dgm:animLvl val="lvl"/>
        </dgm:presLayoutVars>
      </dgm:prSet>
      <dgm:spPr/>
      <dgm:t>
        <a:bodyPr/>
        <a:lstStyle/>
        <a:p>
          <a:endParaRPr lang="en-US"/>
        </a:p>
      </dgm:t>
    </dgm:pt>
    <dgm:pt modelId="{95829255-5DB5-4AA2-A221-E94EA101F882}" type="pres">
      <dgm:prSet presAssocID="{335250F6-8A50-4364-88EB-3D115EC77D2B}" presName="thickLine" presStyleLbl="alignNode1" presStyleIdx="0" presStyleCnt="4"/>
      <dgm:spPr/>
    </dgm:pt>
    <dgm:pt modelId="{E8B61ABA-EE24-4765-821C-EFBE7F8D0B14}" type="pres">
      <dgm:prSet presAssocID="{335250F6-8A50-4364-88EB-3D115EC77D2B}" presName="horz1" presStyleCnt="0"/>
      <dgm:spPr/>
    </dgm:pt>
    <dgm:pt modelId="{9FC21F17-AC6E-489F-B402-5CD0E7A32A99}" type="pres">
      <dgm:prSet presAssocID="{335250F6-8A50-4364-88EB-3D115EC77D2B}" presName="tx1" presStyleLbl="revTx" presStyleIdx="0" presStyleCnt="4"/>
      <dgm:spPr/>
      <dgm:t>
        <a:bodyPr/>
        <a:lstStyle/>
        <a:p>
          <a:endParaRPr lang="en-US"/>
        </a:p>
      </dgm:t>
    </dgm:pt>
    <dgm:pt modelId="{501A2B9F-5F79-4B86-8AE8-866AB864B20F}" type="pres">
      <dgm:prSet presAssocID="{335250F6-8A50-4364-88EB-3D115EC77D2B}" presName="vert1" presStyleCnt="0"/>
      <dgm:spPr/>
    </dgm:pt>
    <dgm:pt modelId="{3D4E1D15-E872-4025-904C-FB4B6BE05CE0}" type="pres">
      <dgm:prSet presAssocID="{B9DB0A0A-4B2D-4411-B948-FB83FD03048F}" presName="thickLine" presStyleLbl="alignNode1" presStyleIdx="1" presStyleCnt="4"/>
      <dgm:spPr/>
    </dgm:pt>
    <dgm:pt modelId="{B722BA35-C0F3-42D3-8541-13D3592F74ED}" type="pres">
      <dgm:prSet presAssocID="{B9DB0A0A-4B2D-4411-B948-FB83FD03048F}" presName="horz1" presStyleCnt="0"/>
      <dgm:spPr/>
    </dgm:pt>
    <dgm:pt modelId="{A4755AC5-E156-41D9-A1EC-F134F4874E9D}" type="pres">
      <dgm:prSet presAssocID="{B9DB0A0A-4B2D-4411-B948-FB83FD03048F}" presName="tx1" presStyleLbl="revTx" presStyleIdx="1" presStyleCnt="4"/>
      <dgm:spPr/>
      <dgm:t>
        <a:bodyPr/>
        <a:lstStyle/>
        <a:p>
          <a:endParaRPr lang="en-US"/>
        </a:p>
      </dgm:t>
    </dgm:pt>
    <dgm:pt modelId="{0A5951C1-B2FC-4801-8D38-5708E8DB8E16}" type="pres">
      <dgm:prSet presAssocID="{B9DB0A0A-4B2D-4411-B948-FB83FD03048F}" presName="vert1" presStyleCnt="0"/>
      <dgm:spPr/>
    </dgm:pt>
    <dgm:pt modelId="{184FB884-4033-4CA5-9251-DD83BD5B1596}" type="pres">
      <dgm:prSet presAssocID="{B48963A3-FC9A-406A-8D3A-268E17B2E224}" presName="thickLine" presStyleLbl="alignNode1" presStyleIdx="2" presStyleCnt="4"/>
      <dgm:spPr/>
    </dgm:pt>
    <dgm:pt modelId="{090B9DEF-43E4-41B3-A040-5BEC25A59681}" type="pres">
      <dgm:prSet presAssocID="{B48963A3-FC9A-406A-8D3A-268E17B2E224}" presName="horz1" presStyleCnt="0"/>
      <dgm:spPr/>
    </dgm:pt>
    <dgm:pt modelId="{78E18109-B438-48E8-8183-5862EBEF57F6}" type="pres">
      <dgm:prSet presAssocID="{B48963A3-FC9A-406A-8D3A-268E17B2E224}" presName="tx1" presStyleLbl="revTx" presStyleIdx="2" presStyleCnt="4"/>
      <dgm:spPr/>
      <dgm:t>
        <a:bodyPr/>
        <a:lstStyle/>
        <a:p>
          <a:endParaRPr lang="en-US"/>
        </a:p>
      </dgm:t>
    </dgm:pt>
    <dgm:pt modelId="{04DFE975-C60A-44CE-9F6E-187826F3639F}" type="pres">
      <dgm:prSet presAssocID="{B48963A3-FC9A-406A-8D3A-268E17B2E224}" presName="vert1" presStyleCnt="0"/>
      <dgm:spPr/>
    </dgm:pt>
    <dgm:pt modelId="{079999F7-D9FF-4864-B537-8D2007FA338B}" type="pres">
      <dgm:prSet presAssocID="{E65B115D-53F9-4008-9657-D8F1D80DB4D4}" presName="thickLine" presStyleLbl="alignNode1" presStyleIdx="3" presStyleCnt="4"/>
      <dgm:spPr/>
    </dgm:pt>
    <dgm:pt modelId="{E5CF6604-2E39-4B4D-9CD8-D6F5483F7266}" type="pres">
      <dgm:prSet presAssocID="{E65B115D-53F9-4008-9657-D8F1D80DB4D4}" presName="horz1" presStyleCnt="0"/>
      <dgm:spPr/>
    </dgm:pt>
    <dgm:pt modelId="{1C53F9E7-EA8D-49A9-816D-5A3741C795BF}" type="pres">
      <dgm:prSet presAssocID="{E65B115D-53F9-4008-9657-D8F1D80DB4D4}" presName="tx1" presStyleLbl="revTx" presStyleIdx="3" presStyleCnt="4"/>
      <dgm:spPr/>
      <dgm:t>
        <a:bodyPr/>
        <a:lstStyle/>
        <a:p>
          <a:endParaRPr lang="en-US"/>
        </a:p>
      </dgm:t>
    </dgm:pt>
    <dgm:pt modelId="{8E5219FE-6335-4190-850B-F4808568ADE0}" type="pres">
      <dgm:prSet presAssocID="{E65B115D-53F9-4008-9657-D8F1D80DB4D4}" presName="vert1" presStyleCnt="0"/>
      <dgm:spPr/>
    </dgm:pt>
  </dgm:ptLst>
  <dgm:cxnLst>
    <dgm:cxn modelId="{6FC4F1CA-50C6-48D8-80F3-EF741FA49429}" srcId="{88E21F91-ABB7-41AB-BA0C-37E361CB5E3A}" destId="{B9DB0A0A-4B2D-4411-B948-FB83FD03048F}" srcOrd="1" destOrd="0" parTransId="{77803202-9796-4E7C-9731-F4121DFF4D71}" sibTransId="{9809D2B1-1F9C-40F7-805A-AD4DEBA619F6}"/>
    <dgm:cxn modelId="{F79910C5-3579-4AC9-BBC0-ACC4215BD1F2}" type="presOf" srcId="{B9DB0A0A-4B2D-4411-B948-FB83FD03048F}" destId="{A4755AC5-E156-41D9-A1EC-F134F4874E9D}" srcOrd="0" destOrd="0" presId="urn:microsoft.com/office/officeart/2008/layout/LinedList"/>
    <dgm:cxn modelId="{5796A4AB-F51D-40FE-B247-01AE4A882CF5}" type="presOf" srcId="{E65B115D-53F9-4008-9657-D8F1D80DB4D4}" destId="{1C53F9E7-EA8D-49A9-816D-5A3741C795BF}" srcOrd="0" destOrd="0" presId="urn:microsoft.com/office/officeart/2008/layout/LinedList"/>
    <dgm:cxn modelId="{13FC2E13-5694-412C-A356-18BB6C4E0C21}" srcId="{88E21F91-ABB7-41AB-BA0C-37E361CB5E3A}" destId="{B48963A3-FC9A-406A-8D3A-268E17B2E224}" srcOrd="2" destOrd="0" parTransId="{4D054823-1156-4DAC-AAA3-6C918BC98BDF}" sibTransId="{0E7864A5-A4F2-400B-99C8-515A0F7D960A}"/>
    <dgm:cxn modelId="{3534EB89-3FD3-4C3C-B122-60170B6234B2}" type="presOf" srcId="{B48963A3-FC9A-406A-8D3A-268E17B2E224}" destId="{78E18109-B438-48E8-8183-5862EBEF57F6}" srcOrd="0" destOrd="0" presId="urn:microsoft.com/office/officeart/2008/layout/LinedList"/>
    <dgm:cxn modelId="{52379438-1E77-4398-B14D-9D8C3E99EC77}" type="presOf" srcId="{335250F6-8A50-4364-88EB-3D115EC77D2B}" destId="{9FC21F17-AC6E-489F-B402-5CD0E7A32A99}" srcOrd="0" destOrd="0" presId="urn:microsoft.com/office/officeart/2008/layout/LinedList"/>
    <dgm:cxn modelId="{B2496B1C-F80F-484E-8C75-94A9CE1B4613}" srcId="{88E21F91-ABB7-41AB-BA0C-37E361CB5E3A}" destId="{E65B115D-53F9-4008-9657-D8F1D80DB4D4}" srcOrd="3" destOrd="0" parTransId="{FD0F3235-2F51-4275-94CE-DC87A95A94F4}" sibTransId="{5C836A08-FFFD-4A61-B589-04617D9E5B07}"/>
    <dgm:cxn modelId="{8D2C40C2-6B7B-4E9D-901D-1060B574B5F3}" srcId="{88E21F91-ABB7-41AB-BA0C-37E361CB5E3A}" destId="{335250F6-8A50-4364-88EB-3D115EC77D2B}" srcOrd="0" destOrd="0" parTransId="{76CD42B3-2F4F-4881-8206-58E33A726B1F}" sibTransId="{3E066191-1EC2-4FC4-B89E-6446B7B27492}"/>
    <dgm:cxn modelId="{294E8F54-9D9A-4083-8C37-A931B588BD64}" type="presOf" srcId="{88E21F91-ABB7-41AB-BA0C-37E361CB5E3A}" destId="{EC95CCD7-5A63-4271-A3EA-92AF6CB79433}" srcOrd="0" destOrd="0" presId="urn:microsoft.com/office/officeart/2008/layout/LinedList"/>
    <dgm:cxn modelId="{3EB2A67D-5214-4835-8BD8-B1F7069E5070}" type="presParOf" srcId="{EC95CCD7-5A63-4271-A3EA-92AF6CB79433}" destId="{95829255-5DB5-4AA2-A221-E94EA101F882}" srcOrd="0" destOrd="0" presId="urn:microsoft.com/office/officeart/2008/layout/LinedList"/>
    <dgm:cxn modelId="{B40D3D63-D222-4D68-A8D8-B2F0D11CB138}" type="presParOf" srcId="{EC95CCD7-5A63-4271-A3EA-92AF6CB79433}" destId="{E8B61ABA-EE24-4765-821C-EFBE7F8D0B14}" srcOrd="1" destOrd="0" presId="urn:microsoft.com/office/officeart/2008/layout/LinedList"/>
    <dgm:cxn modelId="{FBFCFB1B-4293-4E98-8B4B-730C5E33F7EA}" type="presParOf" srcId="{E8B61ABA-EE24-4765-821C-EFBE7F8D0B14}" destId="{9FC21F17-AC6E-489F-B402-5CD0E7A32A99}" srcOrd="0" destOrd="0" presId="urn:microsoft.com/office/officeart/2008/layout/LinedList"/>
    <dgm:cxn modelId="{6E11A52D-D7DA-42BC-82E5-14DEEBCAEB4C}" type="presParOf" srcId="{E8B61ABA-EE24-4765-821C-EFBE7F8D0B14}" destId="{501A2B9F-5F79-4B86-8AE8-866AB864B20F}" srcOrd="1" destOrd="0" presId="urn:microsoft.com/office/officeart/2008/layout/LinedList"/>
    <dgm:cxn modelId="{81D26175-5221-4411-9AAA-49712DA8DABF}" type="presParOf" srcId="{EC95CCD7-5A63-4271-A3EA-92AF6CB79433}" destId="{3D4E1D15-E872-4025-904C-FB4B6BE05CE0}" srcOrd="2" destOrd="0" presId="urn:microsoft.com/office/officeart/2008/layout/LinedList"/>
    <dgm:cxn modelId="{F93A53F6-9B7E-4F13-8939-EB3426C565FF}" type="presParOf" srcId="{EC95CCD7-5A63-4271-A3EA-92AF6CB79433}" destId="{B722BA35-C0F3-42D3-8541-13D3592F74ED}" srcOrd="3" destOrd="0" presId="urn:microsoft.com/office/officeart/2008/layout/LinedList"/>
    <dgm:cxn modelId="{55AF8644-14E3-49EE-A62F-08CE8609F070}" type="presParOf" srcId="{B722BA35-C0F3-42D3-8541-13D3592F74ED}" destId="{A4755AC5-E156-41D9-A1EC-F134F4874E9D}" srcOrd="0" destOrd="0" presId="urn:microsoft.com/office/officeart/2008/layout/LinedList"/>
    <dgm:cxn modelId="{677FC585-E815-4CD3-9B56-23CEBA76F475}" type="presParOf" srcId="{B722BA35-C0F3-42D3-8541-13D3592F74ED}" destId="{0A5951C1-B2FC-4801-8D38-5708E8DB8E16}" srcOrd="1" destOrd="0" presId="urn:microsoft.com/office/officeart/2008/layout/LinedList"/>
    <dgm:cxn modelId="{F254110F-239D-4B36-8963-953AF35FCEE6}" type="presParOf" srcId="{EC95CCD7-5A63-4271-A3EA-92AF6CB79433}" destId="{184FB884-4033-4CA5-9251-DD83BD5B1596}" srcOrd="4" destOrd="0" presId="urn:microsoft.com/office/officeart/2008/layout/LinedList"/>
    <dgm:cxn modelId="{EFCFE813-0CD1-4844-B756-0DBD82E2E036}" type="presParOf" srcId="{EC95CCD7-5A63-4271-A3EA-92AF6CB79433}" destId="{090B9DEF-43E4-41B3-A040-5BEC25A59681}" srcOrd="5" destOrd="0" presId="urn:microsoft.com/office/officeart/2008/layout/LinedList"/>
    <dgm:cxn modelId="{C7313208-A431-41F6-87A9-6F153C081342}" type="presParOf" srcId="{090B9DEF-43E4-41B3-A040-5BEC25A59681}" destId="{78E18109-B438-48E8-8183-5862EBEF57F6}" srcOrd="0" destOrd="0" presId="urn:microsoft.com/office/officeart/2008/layout/LinedList"/>
    <dgm:cxn modelId="{761E4E7D-B344-43D0-9FC5-884E0CD7CFFE}" type="presParOf" srcId="{090B9DEF-43E4-41B3-A040-5BEC25A59681}" destId="{04DFE975-C60A-44CE-9F6E-187826F3639F}" srcOrd="1" destOrd="0" presId="urn:microsoft.com/office/officeart/2008/layout/LinedList"/>
    <dgm:cxn modelId="{C26FCACE-2DB8-481D-9D34-46A388B9D1E4}" type="presParOf" srcId="{EC95CCD7-5A63-4271-A3EA-92AF6CB79433}" destId="{079999F7-D9FF-4864-B537-8D2007FA338B}" srcOrd="6" destOrd="0" presId="urn:microsoft.com/office/officeart/2008/layout/LinedList"/>
    <dgm:cxn modelId="{BEB08D6E-00D6-4D4E-B652-964FC5D0D0CC}" type="presParOf" srcId="{EC95CCD7-5A63-4271-A3EA-92AF6CB79433}" destId="{E5CF6604-2E39-4B4D-9CD8-D6F5483F7266}" srcOrd="7" destOrd="0" presId="urn:microsoft.com/office/officeart/2008/layout/LinedList"/>
    <dgm:cxn modelId="{4230EF77-240C-4B0E-80EA-4511ECCC9056}" type="presParOf" srcId="{E5CF6604-2E39-4B4D-9CD8-D6F5483F7266}" destId="{1C53F9E7-EA8D-49A9-816D-5A3741C795BF}" srcOrd="0" destOrd="0" presId="urn:microsoft.com/office/officeart/2008/layout/LinedList"/>
    <dgm:cxn modelId="{D538E8D7-ECC8-4E72-B966-8DB73A261A69}" type="presParOf" srcId="{E5CF6604-2E39-4B4D-9CD8-D6F5483F7266}" destId="{8E5219FE-6335-4190-850B-F4808568AD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0E7339-2519-463D-85EC-1DB8A80C5B8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324D3A45-6E7E-4BEB-8ACE-1B62650B8363}">
      <dgm:prSet phldrT="[Text]"/>
      <dgm:spPr/>
      <dgm:t>
        <a:bodyPr/>
        <a:lstStyle/>
        <a:p>
          <a:r>
            <a:rPr lang="en-GB" dirty="0"/>
            <a:t>Strategic Thrust 1</a:t>
          </a:r>
        </a:p>
      </dgm:t>
    </dgm:pt>
    <dgm:pt modelId="{FC2669FF-05D8-4142-AAA8-A3C3F0150C39}" type="parTrans" cxnId="{0CA5D578-6394-4550-8834-307D84AE5543}">
      <dgm:prSet/>
      <dgm:spPr/>
      <dgm:t>
        <a:bodyPr/>
        <a:lstStyle/>
        <a:p>
          <a:endParaRPr lang="en-GB"/>
        </a:p>
      </dgm:t>
    </dgm:pt>
    <dgm:pt modelId="{6FE7EA58-E1E6-418A-B0B0-85F18BC5BD2F}" type="sibTrans" cxnId="{0CA5D578-6394-4550-8834-307D84AE5543}">
      <dgm:prSet/>
      <dgm:spPr/>
      <dgm:t>
        <a:bodyPr/>
        <a:lstStyle/>
        <a:p>
          <a:endParaRPr lang="en-GB"/>
        </a:p>
      </dgm:t>
    </dgm:pt>
    <dgm:pt modelId="{8557D251-4DA4-4C3A-A2EE-7CF966E830E5}">
      <dgm:prSet phldrT="[Text]"/>
      <dgm:spPr/>
      <dgm:t>
        <a:bodyPr/>
        <a:lstStyle/>
        <a:p>
          <a:pPr>
            <a:buFontTx/>
            <a:buNone/>
          </a:pPr>
          <a:r>
            <a:rPr lang="en-GB" dirty="0"/>
            <a:t>Making Business Happen through policy advocacy &amp; Lobbying: </a:t>
          </a:r>
          <a:r>
            <a:rPr lang="en-GB" b="0" cap="none" spc="0" dirty="0">
              <a:ln w="0"/>
              <a:solidFill>
                <a:srgbClr val="FF0000"/>
              </a:solidFill>
              <a:effectLst>
                <a:outerShdw blurRad="38100" dist="19050" dir="2700000" algn="tl" rotWithShape="0">
                  <a:schemeClr val="dk1">
                    <a:alpha val="40000"/>
                  </a:schemeClr>
                </a:outerShdw>
              </a:effectLst>
            </a:rPr>
            <a:t>THE </a:t>
          </a:r>
          <a:r>
            <a:rPr lang="en-GB" b="0" cap="none" spc="0" dirty="0" smtClean="0">
              <a:ln w="0"/>
              <a:solidFill>
                <a:srgbClr val="FF0000"/>
              </a:solidFill>
              <a:effectLst>
                <a:outerShdw blurRad="38100" dist="19050" dir="2700000" algn="tl" rotWithShape="0">
                  <a:schemeClr val="dk1">
                    <a:alpha val="40000"/>
                  </a:schemeClr>
                </a:outerShdw>
              </a:effectLst>
            </a:rPr>
            <a:t>ENABLER ( to do on behalf of)</a:t>
          </a:r>
          <a:endParaRPr lang="en-GB" dirty="0">
            <a:solidFill>
              <a:srgbClr val="FF0000"/>
            </a:solidFill>
          </a:endParaRPr>
        </a:p>
      </dgm:t>
    </dgm:pt>
    <dgm:pt modelId="{FB73D3EC-56CF-4F7B-92C4-F56F6155886A}" type="parTrans" cxnId="{D17E33C8-D307-4BEB-92EF-F3B78CE79106}">
      <dgm:prSet/>
      <dgm:spPr/>
      <dgm:t>
        <a:bodyPr/>
        <a:lstStyle/>
        <a:p>
          <a:endParaRPr lang="en-GB"/>
        </a:p>
      </dgm:t>
    </dgm:pt>
    <dgm:pt modelId="{D6D523A7-6E18-4E3C-94DE-0C8FF8AF8687}" type="sibTrans" cxnId="{D17E33C8-D307-4BEB-92EF-F3B78CE79106}">
      <dgm:prSet/>
      <dgm:spPr/>
      <dgm:t>
        <a:bodyPr/>
        <a:lstStyle/>
        <a:p>
          <a:endParaRPr lang="en-GB"/>
        </a:p>
      </dgm:t>
    </dgm:pt>
    <dgm:pt modelId="{B9D057EF-928B-4F3A-BD06-0EA2DD24F5F4}">
      <dgm:prSet phldrT="[Text]"/>
      <dgm:spPr/>
      <dgm:t>
        <a:bodyPr/>
        <a:lstStyle/>
        <a:p>
          <a:r>
            <a:rPr lang="en-GB" dirty="0"/>
            <a:t>Strategic Thrust 2 </a:t>
          </a:r>
        </a:p>
      </dgm:t>
    </dgm:pt>
    <dgm:pt modelId="{D262E192-BC00-484C-BB5E-82F17EADDC5E}" type="parTrans" cxnId="{20B9221C-AF6F-4337-B122-224641242491}">
      <dgm:prSet/>
      <dgm:spPr/>
      <dgm:t>
        <a:bodyPr/>
        <a:lstStyle/>
        <a:p>
          <a:endParaRPr lang="en-GB"/>
        </a:p>
      </dgm:t>
    </dgm:pt>
    <dgm:pt modelId="{E7849D0A-55F8-4813-887D-F16FA3276FDC}" type="sibTrans" cxnId="{20B9221C-AF6F-4337-B122-224641242491}">
      <dgm:prSet/>
      <dgm:spPr/>
      <dgm:t>
        <a:bodyPr/>
        <a:lstStyle/>
        <a:p>
          <a:endParaRPr lang="en-GB"/>
        </a:p>
      </dgm:t>
    </dgm:pt>
    <dgm:pt modelId="{E6FF1B58-974C-4D33-A63B-BA292D7279DD}">
      <dgm:prSet phldrT="[Text]"/>
      <dgm:spPr/>
      <dgm:t>
        <a:bodyPr/>
        <a:lstStyle/>
        <a:p>
          <a:pPr>
            <a:buFontTx/>
            <a:buNone/>
          </a:pPr>
          <a:r>
            <a:rPr lang="en-GB" dirty="0"/>
            <a:t>Building Competitiveness of private sector: </a:t>
          </a:r>
          <a:r>
            <a:rPr lang="en-GB" b="0" cap="none" spc="0" dirty="0">
              <a:ln w="0"/>
              <a:solidFill>
                <a:srgbClr val="FF0000"/>
              </a:solidFill>
              <a:effectLst>
                <a:outerShdw blurRad="38100" dist="19050" dir="2700000" algn="tl" rotWithShape="0">
                  <a:schemeClr val="dk1">
                    <a:alpha val="40000"/>
                  </a:schemeClr>
                </a:outerShdw>
              </a:effectLst>
            </a:rPr>
            <a:t>THE </a:t>
          </a:r>
          <a:r>
            <a:rPr lang="en-GB" b="0" cap="none" spc="0" dirty="0" smtClean="0">
              <a:ln w="0"/>
              <a:solidFill>
                <a:srgbClr val="FF0000"/>
              </a:solidFill>
              <a:effectLst>
                <a:outerShdw blurRad="38100" dist="19050" dir="2700000" algn="tl" rotWithShape="0">
                  <a:schemeClr val="dk1">
                    <a:alpha val="40000"/>
                  </a:schemeClr>
                </a:outerShdw>
              </a:effectLst>
            </a:rPr>
            <a:t>BUILDER ( to do for/to)</a:t>
          </a:r>
          <a:endParaRPr lang="en-GB" dirty="0">
            <a:solidFill>
              <a:srgbClr val="FF0000"/>
            </a:solidFill>
          </a:endParaRPr>
        </a:p>
      </dgm:t>
    </dgm:pt>
    <dgm:pt modelId="{09599239-2AED-4EE2-98F8-70C54407554A}" type="parTrans" cxnId="{0B493900-8EE4-4E9D-887E-D2031120D218}">
      <dgm:prSet/>
      <dgm:spPr/>
      <dgm:t>
        <a:bodyPr/>
        <a:lstStyle/>
        <a:p>
          <a:endParaRPr lang="en-GB"/>
        </a:p>
      </dgm:t>
    </dgm:pt>
    <dgm:pt modelId="{34ED8FE4-C614-4043-B0BD-F2B2E0BE94BB}" type="sibTrans" cxnId="{0B493900-8EE4-4E9D-887E-D2031120D218}">
      <dgm:prSet/>
      <dgm:spPr/>
      <dgm:t>
        <a:bodyPr/>
        <a:lstStyle/>
        <a:p>
          <a:endParaRPr lang="en-GB"/>
        </a:p>
      </dgm:t>
    </dgm:pt>
    <dgm:pt modelId="{938E2C3E-2180-4FD6-8F70-29C25E827C04}">
      <dgm:prSet phldrT="[Text]"/>
      <dgm:spPr/>
      <dgm:t>
        <a:bodyPr/>
        <a:lstStyle/>
        <a:p>
          <a:r>
            <a:rPr lang="en-GB" dirty="0"/>
            <a:t>Strategic Thrust 3</a:t>
          </a:r>
        </a:p>
      </dgm:t>
    </dgm:pt>
    <dgm:pt modelId="{5CD5543D-E819-4EA6-BB2C-243C5693FC3B}" type="parTrans" cxnId="{6EDBBB13-DCD0-42D1-B5BD-F6835A6E64E1}">
      <dgm:prSet/>
      <dgm:spPr/>
      <dgm:t>
        <a:bodyPr/>
        <a:lstStyle/>
        <a:p>
          <a:endParaRPr lang="en-GB"/>
        </a:p>
      </dgm:t>
    </dgm:pt>
    <dgm:pt modelId="{346E08D5-97B3-45D8-A5D0-1E8DB007C453}" type="sibTrans" cxnId="{6EDBBB13-DCD0-42D1-B5BD-F6835A6E64E1}">
      <dgm:prSet/>
      <dgm:spPr/>
      <dgm:t>
        <a:bodyPr/>
        <a:lstStyle/>
        <a:p>
          <a:endParaRPr lang="en-GB"/>
        </a:p>
      </dgm:t>
    </dgm:pt>
    <dgm:pt modelId="{02237215-B877-4F48-84F2-74CA2374AB53}">
      <dgm:prSet phldrT="[Text]"/>
      <dgm:spPr/>
      <dgm:t>
        <a:bodyPr/>
        <a:lstStyle/>
        <a:p>
          <a:pPr>
            <a:buFontTx/>
            <a:buNone/>
          </a:pPr>
          <a:r>
            <a:rPr lang="en-GB" dirty="0"/>
            <a:t>Engaging business in national economic development: </a:t>
          </a:r>
          <a:r>
            <a:rPr lang="en-GB" b="0" cap="none" spc="0" dirty="0">
              <a:ln w="0"/>
              <a:solidFill>
                <a:srgbClr val="FF0000"/>
              </a:solidFill>
              <a:effectLst>
                <a:outerShdw blurRad="38100" dist="19050" dir="2700000" algn="tl" rotWithShape="0">
                  <a:schemeClr val="dk1">
                    <a:alpha val="40000"/>
                  </a:schemeClr>
                </a:outerShdw>
              </a:effectLst>
            </a:rPr>
            <a:t>THE </a:t>
          </a:r>
          <a:r>
            <a:rPr lang="en-GB" b="0" cap="none" spc="0" dirty="0" smtClean="0">
              <a:ln w="0"/>
              <a:solidFill>
                <a:srgbClr val="FF0000"/>
              </a:solidFill>
              <a:effectLst>
                <a:outerShdw blurRad="38100" dist="19050" dir="2700000" algn="tl" rotWithShape="0">
                  <a:schemeClr val="dk1">
                    <a:alpha val="40000"/>
                  </a:schemeClr>
                </a:outerShdw>
              </a:effectLst>
            </a:rPr>
            <a:t>EMPOWERER ( to do with/make them do)</a:t>
          </a:r>
          <a:endParaRPr lang="en-GB" dirty="0">
            <a:solidFill>
              <a:srgbClr val="FF0000"/>
            </a:solidFill>
          </a:endParaRPr>
        </a:p>
      </dgm:t>
    </dgm:pt>
    <dgm:pt modelId="{764D1350-594B-42DB-907C-407ADBAE31DC}" type="parTrans" cxnId="{56E1BCE7-9B17-452E-8EAE-4005FAF37D05}">
      <dgm:prSet/>
      <dgm:spPr/>
      <dgm:t>
        <a:bodyPr/>
        <a:lstStyle/>
        <a:p>
          <a:endParaRPr lang="en-GB"/>
        </a:p>
      </dgm:t>
    </dgm:pt>
    <dgm:pt modelId="{8C3B028C-3A22-4307-9DC1-DF439015B31F}" type="sibTrans" cxnId="{56E1BCE7-9B17-452E-8EAE-4005FAF37D05}">
      <dgm:prSet/>
      <dgm:spPr/>
      <dgm:t>
        <a:bodyPr/>
        <a:lstStyle/>
        <a:p>
          <a:endParaRPr lang="en-GB"/>
        </a:p>
      </dgm:t>
    </dgm:pt>
    <dgm:pt modelId="{AD5D6664-785A-47F3-B7B1-DBA986061788}">
      <dgm:prSet/>
      <dgm:spPr/>
      <dgm:t>
        <a:bodyPr/>
        <a:lstStyle/>
        <a:p>
          <a:r>
            <a:rPr lang="en-GB" dirty="0"/>
            <a:t>Strategic Thrust 4 </a:t>
          </a:r>
        </a:p>
      </dgm:t>
    </dgm:pt>
    <dgm:pt modelId="{E9CDD3A7-C258-43B6-ACE8-597F219C2B02}" type="parTrans" cxnId="{2DBAEA0D-AF45-4DCC-8468-33890BFF7604}">
      <dgm:prSet/>
      <dgm:spPr/>
      <dgm:t>
        <a:bodyPr/>
        <a:lstStyle/>
        <a:p>
          <a:endParaRPr lang="en-GB"/>
        </a:p>
      </dgm:t>
    </dgm:pt>
    <dgm:pt modelId="{0D1F69B3-E368-4788-BA6E-DFAB41D539CA}" type="sibTrans" cxnId="{2DBAEA0D-AF45-4DCC-8468-33890BFF7604}">
      <dgm:prSet/>
      <dgm:spPr/>
      <dgm:t>
        <a:bodyPr/>
        <a:lstStyle/>
        <a:p>
          <a:endParaRPr lang="en-GB"/>
        </a:p>
      </dgm:t>
    </dgm:pt>
    <dgm:pt modelId="{86C8A447-679C-4ECD-A89A-495B5D194D85}">
      <dgm:prSet/>
      <dgm:spPr/>
      <dgm:t>
        <a:bodyPr/>
        <a:lstStyle/>
        <a:p>
          <a:pPr>
            <a:buFontTx/>
            <a:buNone/>
          </a:pPr>
          <a:r>
            <a:rPr lang="en-GB" dirty="0"/>
            <a:t>Making BB a more efficient and effective organisation: </a:t>
          </a:r>
          <a:r>
            <a:rPr lang="en-GB" b="0" cap="none" spc="0" dirty="0">
              <a:ln w="0"/>
              <a:solidFill>
                <a:srgbClr val="FF0000"/>
              </a:solidFill>
              <a:effectLst>
                <a:outerShdw blurRad="38100" dist="19050" dir="2700000" algn="tl" rotWithShape="0">
                  <a:schemeClr val="dk1">
                    <a:alpha val="40000"/>
                  </a:schemeClr>
                </a:outerShdw>
              </a:effectLst>
            </a:rPr>
            <a:t>THE DOER</a:t>
          </a:r>
          <a:endParaRPr lang="en-GB" dirty="0">
            <a:solidFill>
              <a:srgbClr val="FF0000"/>
            </a:solidFill>
          </a:endParaRPr>
        </a:p>
      </dgm:t>
    </dgm:pt>
    <dgm:pt modelId="{0FB31DE1-F435-4F16-9583-44B5CD9510C4}" type="parTrans" cxnId="{C943B579-F504-4FFD-A431-AB69D336208E}">
      <dgm:prSet/>
      <dgm:spPr/>
      <dgm:t>
        <a:bodyPr/>
        <a:lstStyle/>
        <a:p>
          <a:endParaRPr lang="en-GB"/>
        </a:p>
      </dgm:t>
    </dgm:pt>
    <dgm:pt modelId="{E77759B4-CA76-4D94-A7EA-2BAA01A73CF6}" type="sibTrans" cxnId="{C943B579-F504-4FFD-A431-AB69D336208E}">
      <dgm:prSet/>
      <dgm:spPr/>
      <dgm:t>
        <a:bodyPr/>
        <a:lstStyle/>
        <a:p>
          <a:endParaRPr lang="en-GB"/>
        </a:p>
      </dgm:t>
    </dgm:pt>
    <dgm:pt modelId="{8B842CCB-B36A-47E0-B316-677251728F57}" type="pres">
      <dgm:prSet presAssocID="{200E7339-2519-463D-85EC-1DB8A80C5B80}" presName="Name0" presStyleCnt="0">
        <dgm:presLayoutVars>
          <dgm:dir/>
          <dgm:animLvl val="lvl"/>
          <dgm:resizeHandles val="exact"/>
        </dgm:presLayoutVars>
      </dgm:prSet>
      <dgm:spPr/>
      <dgm:t>
        <a:bodyPr/>
        <a:lstStyle/>
        <a:p>
          <a:endParaRPr lang="en-US"/>
        </a:p>
      </dgm:t>
    </dgm:pt>
    <dgm:pt modelId="{A5A0E0A5-B6D8-419E-A598-3CD9016FC76B}" type="pres">
      <dgm:prSet presAssocID="{324D3A45-6E7E-4BEB-8ACE-1B62650B8363}" presName="linNode" presStyleCnt="0"/>
      <dgm:spPr/>
    </dgm:pt>
    <dgm:pt modelId="{6E3A038C-70B0-45AB-B7C0-168011C86935}" type="pres">
      <dgm:prSet presAssocID="{324D3A45-6E7E-4BEB-8ACE-1B62650B8363}" presName="parentText" presStyleLbl="node1" presStyleIdx="0" presStyleCnt="4">
        <dgm:presLayoutVars>
          <dgm:chMax val="1"/>
          <dgm:bulletEnabled val="1"/>
        </dgm:presLayoutVars>
      </dgm:prSet>
      <dgm:spPr/>
      <dgm:t>
        <a:bodyPr/>
        <a:lstStyle/>
        <a:p>
          <a:endParaRPr lang="en-US"/>
        </a:p>
      </dgm:t>
    </dgm:pt>
    <dgm:pt modelId="{D3CE4894-DD35-41C2-9AFE-8CBB3BF8862A}" type="pres">
      <dgm:prSet presAssocID="{324D3A45-6E7E-4BEB-8ACE-1B62650B8363}" presName="descendantText" presStyleLbl="alignAccFollowNode1" presStyleIdx="0" presStyleCnt="4">
        <dgm:presLayoutVars>
          <dgm:bulletEnabled val="1"/>
        </dgm:presLayoutVars>
      </dgm:prSet>
      <dgm:spPr/>
      <dgm:t>
        <a:bodyPr/>
        <a:lstStyle/>
        <a:p>
          <a:endParaRPr lang="en-US"/>
        </a:p>
      </dgm:t>
    </dgm:pt>
    <dgm:pt modelId="{8A0E5A7C-B54F-4298-B505-676343527203}" type="pres">
      <dgm:prSet presAssocID="{6FE7EA58-E1E6-418A-B0B0-85F18BC5BD2F}" presName="sp" presStyleCnt="0"/>
      <dgm:spPr/>
    </dgm:pt>
    <dgm:pt modelId="{24AC6CC1-6929-4A56-97D3-7830C674634D}" type="pres">
      <dgm:prSet presAssocID="{B9D057EF-928B-4F3A-BD06-0EA2DD24F5F4}" presName="linNode" presStyleCnt="0"/>
      <dgm:spPr/>
    </dgm:pt>
    <dgm:pt modelId="{88349960-6DFE-49C8-95E5-497D42D6B5F8}" type="pres">
      <dgm:prSet presAssocID="{B9D057EF-928B-4F3A-BD06-0EA2DD24F5F4}" presName="parentText" presStyleLbl="node1" presStyleIdx="1" presStyleCnt="4">
        <dgm:presLayoutVars>
          <dgm:chMax val="1"/>
          <dgm:bulletEnabled val="1"/>
        </dgm:presLayoutVars>
      </dgm:prSet>
      <dgm:spPr/>
      <dgm:t>
        <a:bodyPr/>
        <a:lstStyle/>
        <a:p>
          <a:endParaRPr lang="en-US"/>
        </a:p>
      </dgm:t>
    </dgm:pt>
    <dgm:pt modelId="{1B08CC64-00C9-4020-BABD-7E03D29F8267}" type="pres">
      <dgm:prSet presAssocID="{B9D057EF-928B-4F3A-BD06-0EA2DD24F5F4}" presName="descendantText" presStyleLbl="alignAccFollowNode1" presStyleIdx="1" presStyleCnt="4">
        <dgm:presLayoutVars>
          <dgm:bulletEnabled val="1"/>
        </dgm:presLayoutVars>
      </dgm:prSet>
      <dgm:spPr/>
      <dgm:t>
        <a:bodyPr/>
        <a:lstStyle/>
        <a:p>
          <a:endParaRPr lang="en-US"/>
        </a:p>
      </dgm:t>
    </dgm:pt>
    <dgm:pt modelId="{142AA73D-CEB7-4FA6-938D-761F389256B9}" type="pres">
      <dgm:prSet presAssocID="{E7849D0A-55F8-4813-887D-F16FA3276FDC}" presName="sp" presStyleCnt="0"/>
      <dgm:spPr/>
    </dgm:pt>
    <dgm:pt modelId="{37EF1A27-56AA-4308-B50A-E6A447B6FEDB}" type="pres">
      <dgm:prSet presAssocID="{938E2C3E-2180-4FD6-8F70-29C25E827C04}" presName="linNode" presStyleCnt="0"/>
      <dgm:spPr/>
    </dgm:pt>
    <dgm:pt modelId="{620A70BD-14C5-4252-B3A0-2587F10CA9C7}" type="pres">
      <dgm:prSet presAssocID="{938E2C3E-2180-4FD6-8F70-29C25E827C04}" presName="parentText" presStyleLbl="node1" presStyleIdx="2" presStyleCnt="4">
        <dgm:presLayoutVars>
          <dgm:chMax val="1"/>
          <dgm:bulletEnabled val="1"/>
        </dgm:presLayoutVars>
      </dgm:prSet>
      <dgm:spPr/>
      <dgm:t>
        <a:bodyPr/>
        <a:lstStyle/>
        <a:p>
          <a:endParaRPr lang="en-US"/>
        </a:p>
      </dgm:t>
    </dgm:pt>
    <dgm:pt modelId="{AAF52EF7-E68E-4ADC-8202-C3076D261AC2}" type="pres">
      <dgm:prSet presAssocID="{938E2C3E-2180-4FD6-8F70-29C25E827C04}" presName="descendantText" presStyleLbl="alignAccFollowNode1" presStyleIdx="2" presStyleCnt="4">
        <dgm:presLayoutVars>
          <dgm:bulletEnabled val="1"/>
        </dgm:presLayoutVars>
      </dgm:prSet>
      <dgm:spPr/>
      <dgm:t>
        <a:bodyPr/>
        <a:lstStyle/>
        <a:p>
          <a:endParaRPr lang="en-US"/>
        </a:p>
      </dgm:t>
    </dgm:pt>
    <dgm:pt modelId="{B9777274-1F4F-4D60-BA69-F9288E6B0519}" type="pres">
      <dgm:prSet presAssocID="{346E08D5-97B3-45D8-A5D0-1E8DB007C453}" presName="sp" presStyleCnt="0"/>
      <dgm:spPr/>
    </dgm:pt>
    <dgm:pt modelId="{11F7B6AE-B6E9-4DBC-AD1D-92C9EEE711B5}" type="pres">
      <dgm:prSet presAssocID="{AD5D6664-785A-47F3-B7B1-DBA986061788}" presName="linNode" presStyleCnt="0"/>
      <dgm:spPr/>
    </dgm:pt>
    <dgm:pt modelId="{02D6B9B0-A548-44EA-BAD9-135737F45A39}" type="pres">
      <dgm:prSet presAssocID="{AD5D6664-785A-47F3-B7B1-DBA986061788}" presName="parentText" presStyleLbl="node1" presStyleIdx="3" presStyleCnt="4">
        <dgm:presLayoutVars>
          <dgm:chMax val="1"/>
          <dgm:bulletEnabled val="1"/>
        </dgm:presLayoutVars>
      </dgm:prSet>
      <dgm:spPr/>
      <dgm:t>
        <a:bodyPr/>
        <a:lstStyle/>
        <a:p>
          <a:endParaRPr lang="en-US"/>
        </a:p>
      </dgm:t>
    </dgm:pt>
    <dgm:pt modelId="{D86C0927-3A0E-4D64-BED0-895AEA81C641}" type="pres">
      <dgm:prSet presAssocID="{AD5D6664-785A-47F3-B7B1-DBA986061788}" presName="descendantText" presStyleLbl="alignAccFollowNode1" presStyleIdx="3" presStyleCnt="4">
        <dgm:presLayoutVars>
          <dgm:bulletEnabled val="1"/>
        </dgm:presLayoutVars>
      </dgm:prSet>
      <dgm:spPr/>
      <dgm:t>
        <a:bodyPr/>
        <a:lstStyle/>
        <a:p>
          <a:endParaRPr lang="en-US"/>
        </a:p>
      </dgm:t>
    </dgm:pt>
  </dgm:ptLst>
  <dgm:cxnLst>
    <dgm:cxn modelId="{9445A751-CF6B-46A5-BF06-57A8D3957BD5}" type="presOf" srcId="{86C8A447-679C-4ECD-A89A-495B5D194D85}" destId="{D86C0927-3A0E-4D64-BED0-895AEA81C641}" srcOrd="0" destOrd="0" presId="urn:microsoft.com/office/officeart/2005/8/layout/vList5"/>
    <dgm:cxn modelId="{0CA5D578-6394-4550-8834-307D84AE5543}" srcId="{200E7339-2519-463D-85EC-1DB8A80C5B80}" destId="{324D3A45-6E7E-4BEB-8ACE-1B62650B8363}" srcOrd="0" destOrd="0" parTransId="{FC2669FF-05D8-4142-AAA8-A3C3F0150C39}" sibTransId="{6FE7EA58-E1E6-418A-B0B0-85F18BC5BD2F}"/>
    <dgm:cxn modelId="{9B65EB3E-E04A-4F9F-A4D7-CA4DA6DF7C2E}" type="presOf" srcId="{AD5D6664-785A-47F3-B7B1-DBA986061788}" destId="{02D6B9B0-A548-44EA-BAD9-135737F45A39}" srcOrd="0" destOrd="0" presId="urn:microsoft.com/office/officeart/2005/8/layout/vList5"/>
    <dgm:cxn modelId="{0B493900-8EE4-4E9D-887E-D2031120D218}" srcId="{B9D057EF-928B-4F3A-BD06-0EA2DD24F5F4}" destId="{E6FF1B58-974C-4D33-A63B-BA292D7279DD}" srcOrd="0" destOrd="0" parTransId="{09599239-2AED-4EE2-98F8-70C54407554A}" sibTransId="{34ED8FE4-C614-4043-B0BD-F2B2E0BE94BB}"/>
    <dgm:cxn modelId="{D17E33C8-D307-4BEB-92EF-F3B78CE79106}" srcId="{324D3A45-6E7E-4BEB-8ACE-1B62650B8363}" destId="{8557D251-4DA4-4C3A-A2EE-7CF966E830E5}" srcOrd="0" destOrd="0" parTransId="{FB73D3EC-56CF-4F7B-92C4-F56F6155886A}" sibTransId="{D6D523A7-6E18-4E3C-94DE-0C8FF8AF8687}"/>
    <dgm:cxn modelId="{B16E8731-B0B7-4595-94C1-8A67F530CBC0}" type="presOf" srcId="{938E2C3E-2180-4FD6-8F70-29C25E827C04}" destId="{620A70BD-14C5-4252-B3A0-2587F10CA9C7}" srcOrd="0" destOrd="0" presId="urn:microsoft.com/office/officeart/2005/8/layout/vList5"/>
    <dgm:cxn modelId="{C943B579-F504-4FFD-A431-AB69D336208E}" srcId="{AD5D6664-785A-47F3-B7B1-DBA986061788}" destId="{86C8A447-679C-4ECD-A89A-495B5D194D85}" srcOrd="0" destOrd="0" parTransId="{0FB31DE1-F435-4F16-9583-44B5CD9510C4}" sibTransId="{E77759B4-CA76-4D94-A7EA-2BAA01A73CF6}"/>
    <dgm:cxn modelId="{99EE6B44-6AF8-483E-BB7F-3613DCC8DFD2}" type="presOf" srcId="{200E7339-2519-463D-85EC-1DB8A80C5B80}" destId="{8B842CCB-B36A-47E0-B316-677251728F57}" srcOrd="0" destOrd="0" presId="urn:microsoft.com/office/officeart/2005/8/layout/vList5"/>
    <dgm:cxn modelId="{D7911DB4-97A6-4983-9CAF-69EC0AABFBAA}" type="presOf" srcId="{8557D251-4DA4-4C3A-A2EE-7CF966E830E5}" destId="{D3CE4894-DD35-41C2-9AFE-8CBB3BF8862A}" srcOrd="0" destOrd="0" presId="urn:microsoft.com/office/officeart/2005/8/layout/vList5"/>
    <dgm:cxn modelId="{20B9221C-AF6F-4337-B122-224641242491}" srcId="{200E7339-2519-463D-85EC-1DB8A80C5B80}" destId="{B9D057EF-928B-4F3A-BD06-0EA2DD24F5F4}" srcOrd="1" destOrd="0" parTransId="{D262E192-BC00-484C-BB5E-82F17EADDC5E}" sibTransId="{E7849D0A-55F8-4813-887D-F16FA3276FDC}"/>
    <dgm:cxn modelId="{2DBAEA0D-AF45-4DCC-8468-33890BFF7604}" srcId="{200E7339-2519-463D-85EC-1DB8A80C5B80}" destId="{AD5D6664-785A-47F3-B7B1-DBA986061788}" srcOrd="3" destOrd="0" parTransId="{E9CDD3A7-C258-43B6-ACE8-597F219C2B02}" sibTransId="{0D1F69B3-E368-4788-BA6E-DFAB41D539CA}"/>
    <dgm:cxn modelId="{56E1BCE7-9B17-452E-8EAE-4005FAF37D05}" srcId="{938E2C3E-2180-4FD6-8F70-29C25E827C04}" destId="{02237215-B877-4F48-84F2-74CA2374AB53}" srcOrd="0" destOrd="0" parTransId="{764D1350-594B-42DB-907C-407ADBAE31DC}" sibTransId="{8C3B028C-3A22-4307-9DC1-DF439015B31F}"/>
    <dgm:cxn modelId="{6EDBBB13-DCD0-42D1-B5BD-F6835A6E64E1}" srcId="{200E7339-2519-463D-85EC-1DB8A80C5B80}" destId="{938E2C3E-2180-4FD6-8F70-29C25E827C04}" srcOrd="2" destOrd="0" parTransId="{5CD5543D-E819-4EA6-BB2C-243C5693FC3B}" sibTransId="{346E08D5-97B3-45D8-A5D0-1E8DB007C453}"/>
    <dgm:cxn modelId="{A1EA9521-2629-4FCA-BB30-DEE2F9F7AB1D}" type="presOf" srcId="{324D3A45-6E7E-4BEB-8ACE-1B62650B8363}" destId="{6E3A038C-70B0-45AB-B7C0-168011C86935}" srcOrd="0" destOrd="0" presId="urn:microsoft.com/office/officeart/2005/8/layout/vList5"/>
    <dgm:cxn modelId="{7E04CD3D-6352-42D0-9DA3-944FF9E11ECC}" type="presOf" srcId="{02237215-B877-4F48-84F2-74CA2374AB53}" destId="{AAF52EF7-E68E-4ADC-8202-C3076D261AC2}" srcOrd="0" destOrd="0" presId="urn:microsoft.com/office/officeart/2005/8/layout/vList5"/>
    <dgm:cxn modelId="{30C2CBDF-649C-47EA-94F3-C6EC47B204B1}" type="presOf" srcId="{B9D057EF-928B-4F3A-BD06-0EA2DD24F5F4}" destId="{88349960-6DFE-49C8-95E5-497D42D6B5F8}" srcOrd="0" destOrd="0" presId="urn:microsoft.com/office/officeart/2005/8/layout/vList5"/>
    <dgm:cxn modelId="{83B4C6F8-A890-4B22-ABCC-429FAB7DC785}" type="presOf" srcId="{E6FF1B58-974C-4D33-A63B-BA292D7279DD}" destId="{1B08CC64-00C9-4020-BABD-7E03D29F8267}" srcOrd="0" destOrd="0" presId="urn:microsoft.com/office/officeart/2005/8/layout/vList5"/>
    <dgm:cxn modelId="{FAFF2190-986E-4288-9918-E4EF9F907974}" type="presParOf" srcId="{8B842CCB-B36A-47E0-B316-677251728F57}" destId="{A5A0E0A5-B6D8-419E-A598-3CD9016FC76B}" srcOrd="0" destOrd="0" presId="urn:microsoft.com/office/officeart/2005/8/layout/vList5"/>
    <dgm:cxn modelId="{F07DC6B7-E571-40C7-BE9E-F3A41AD959A0}" type="presParOf" srcId="{A5A0E0A5-B6D8-419E-A598-3CD9016FC76B}" destId="{6E3A038C-70B0-45AB-B7C0-168011C86935}" srcOrd="0" destOrd="0" presId="urn:microsoft.com/office/officeart/2005/8/layout/vList5"/>
    <dgm:cxn modelId="{25F1CEC5-70E6-487D-99F4-A3F426EF78BC}" type="presParOf" srcId="{A5A0E0A5-B6D8-419E-A598-3CD9016FC76B}" destId="{D3CE4894-DD35-41C2-9AFE-8CBB3BF8862A}" srcOrd="1" destOrd="0" presId="urn:microsoft.com/office/officeart/2005/8/layout/vList5"/>
    <dgm:cxn modelId="{0D8A7998-7BEA-4F28-9548-597A221CDC12}" type="presParOf" srcId="{8B842CCB-B36A-47E0-B316-677251728F57}" destId="{8A0E5A7C-B54F-4298-B505-676343527203}" srcOrd="1" destOrd="0" presId="urn:microsoft.com/office/officeart/2005/8/layout/vList5"/>
    <dgm:cxn modelId="{D9D7D390-CC95-4526-968C-57F47D48A12A}" type="presParOf" srcId="{8B842CCB-B36A-47E0-B316-677251728F57}" destId="{24AC6CC1-6929-4A56-97D3-7830C674634D}" srcOrd="2" destOrd="0" presId="urn:microsoft.com/office/officeart/2005/8/layout/vList5"/>
    <dgm:cxn modelId="{24BAE7A3-5C1E-4320-99D4-E4DA2D7DB2DF}" type="presParOf" srcId="{24AC6CC1-6929-4A56-97D3-7830C674634D}" destId="{88349960-6DFE-49C8-95E5-497D42D6B5F8}" srcOrd="0" destOrd="0" presId="urn:microsoft.com/office/officeart/2005/8/layout/vList5"/>
    <dgm:cxn modelId="{6132E87E-BB9E-42B3-9636-4EF34F5F7267}" type="presParOf" srcId="{24AC6CC1-6929-4A56-97D3-7830C674634D}" destId="{1B08CC64-00C9-4020-BABD-7E03D29F8267}" srcOrd="1" destOrd="0" presId="urn:microsoft.com/office/officeart/2005/8/layout/vList5"/>
    <dgm:cxn modelId="{AD708422-921E-450E-BC6A-580176B5ED5F}" type="presParOf" srcId="{8B842CCB-B36A-47E0-B316-677251728F57}" destId="{142AA73D-CEB7-4FA6-938D-761F389256B9}" srcOrd="3" destOrd="0" presId="urn:microsoft.com/office/officeart/2005/8/layout/vList5"/>
    <dgm:cxn modelId="{121E43BB-965F-4836-A3B6-233AE95296BB}" type="presParOf" srcId="{8B842CCB-B36A-47E0-B316-677251728F57}" destId="{37EF1A27-56AA-4308-B50A-E6A447B6FEDB}" srcOrd="4" destOrd="0" presId="urn:microsoft.com/office/officeart/2005/8/layout/vList5"/>
    <dgm:cxn modelId="{E6628C2B-9353-4D5A-A2AF-19733D725DA1}" type="presParOf" srcId="{37EF1A27-56AA-4308-B50A-E6A447B6FEDB}" destId="{620A70BD-14C5-4252-B3A0-2587F10CA9C7}" srcOrd="0" destOrd="0" presId="urn:microsoft.com/office/officeart/2005/8/layout/vList5"/>
    <dgm:cxn modelId="{89CF37DA-6D9E-4EEA-B8AA-359FCF29E139}" type="presParOf" srcId="{37EF1A27-56AA-4308-B50A-E6A447B6FEDB}" destId="{AAF52EF7-E68E-4ADC-8202-C3076D261AC2}" srcOrd="1" destOrd="0" presId="urn:microsoft.com/office/officeart/2005/8/layout/vList5"/>
    <dgm:cxn modelId="{6FB645F6-7067-4787-B775-ED4587EF947E}" type="presParOf" srcId="{8B842CCB-B36A-47E0-B316-677251728F57}" destId="{B9777274-1F4F-4D60-BA69-F9288E6B0519}" srcOrd="5" destOrd="0" presId="urn:microsoft.com/office/officeart/2005/8/layout/vList5"/>
    <dgm:cxn modelId="{5B91EDBA-595A-4F71-A0DC-DA39D5D73EF0}" type="presParOf" srcId="{8B842CCB-B36A-47E0-B316-677251728F57}" destId="{11F7B6AE-B6E9-4DBC-AD1D-92C9EEE711B5}" srcOrd="6" destOrd="0" presId="urn:microsoft.com/office/officeart/2005/8/layout/vList5"/>
    <dgm:cxn modelId="{3A5DF5CA-BE53-4CB6-9CC0-B5E4517718CD}" type="presParOf" srcId="{11F7B6AE-B6E9-4DBC-AD1D-92C9EEE711B5}" destId="{02D6B9B0-A548-44EA-BAD9-135737F45A39}" srcOrd="0" destOrd="0" presId="urn:microsoft.com/office/officeart/2005/8/layout/vList5"/>
    <dgm:cxn modelId="{76F96304-47D4-404B-B39A-9A66EEF67140}" type="presParOf" srcId="{11F7B6AE-B6E9-4DBC-AD1D-92C9EEE711B5}" destId="{D86C0927-3A0E-4D64-BED0-895AEA81C6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E7B566-FEF5-444B-92DB-DBE52BEAE38F}" type="doc">
      <dgm:prSet loTypeId="urn:microsoft.com/office/officeart/2005/8/layout/hProcess4" loCatId="process" qsTypeId="urn:microsoft.com/office/officeart/2005/8/quickstyle/simple5" qsCatId="simple" csTypeId="urn:microsoft.com/office/officeart/2005/8/colors/colorful4" csCatId="colorful" phldr="1"/>
      <dgm:spPr/>
      <dgm:t>
        <a:bodyPr/>
        <a:lstStyle/>
        <a:p>
          <a:endParaRPr lang="en-US"/>
        </a:p>
      </dgm:t>
    </dgm:pt>
    <dgm:pt modelId="{2C0AF154-31A8-48E3-970B-143807992D16}">
      <dgm:prSet phldrT="[Text]" custT="1"/>
      <dgm:spPr/>
      <dgm:t>
        <a:bodyPr/>
        <a:lstStyle/>
        <a:p>
          <a:pPr>
            <a:buClrTx/>
            <a:buSzTx/>
            <a:buFontTx/>
            <a:buNone/>
          </a:pPr>
          <a:r>
            <a:rPr lang="en-GB" sz="3000" dirty="0"/>
            <a:t>O</a:t>
          </a:r>
          <a:r>
            <a:rPr lang="en-GB" sz="1500" dirty="0"/>
            <a:t>NE Team</a:t>
          </a:r>
          <a:endParaRPr lang="en-US" sz="1500" dirty="0"/>
        </a:p>
      </dgm:t>
    </dgm:pt>
    <dgm:pt modelId="{D8C93D4D-CC9F-4D14-8B41-121CF248D537}" type="parTrans" cxnId="{3D1B2800-53CB-4C59-9FAF-AD705CABB356}">
      <dgm:prSet/>
      <dgm:spPr/>
      <dgm:t>
        <a:bodyPr/>
        <a:lstStyle/>
        <a:p>
          <a:endParaRPr lang="en-US"/>
        </a:p>
      </dgm:t>
    </dgm:pt>
    <dgm:pt modelId="{1DB64499-6741-470D-95DF-E0F94302C7BE}" type="sibTrans" cxnId="{3D1B2800-53CB-4C59-9FAF-AD705CABB356}">
      <dgm:prSet/>
      <dgm:spPr/>
      <dgm:t>
        <a:bodyPr/>
        <a:lstStyle/>
        <a:p>
          <a:endParaRPr lang="en-US"/>
        </a:p>
      </dgm:t>
    </dgm:pt>
    <dgm:pt modelId="{7B42EF93-95A5-400D-8D00-8F1EC0494E67}">
      <dgm:prSet phldrT="[Text]" custT="1"/>
      <dgm:spPr/>
      <dgm:t>
        <a:bodyPr/>
        <a:lstStyle/>
        <a:p>
          <a:r>
            <a:rPr lang="en-GB" sz="1500" dirty="0"/>
            <a:t>A strong Business Botswana providing value-for money service</a:t>
          </a:r>
          <a:endParaRPr lang="en-US" sz="1500" dirty="0"/>
        </a:p>
      </dgm:t>
    </dgm:pt>
    <dgm:pt modelId="{EEC763E6-5A77-481A-AD47-0D20682CF693}" type="parTrans" cxnId="{C9F6A906-E232-4777-A5E4-D758FB05D78B}">
      <dgm:prSet/>
      <dgm:spPr/>
      <dgm:t>
        <a:bodyPr/>
        <a:lstStyle/>
        <a:p>
          <a:endParaRPr lang="en-US"/>
        </a:p>
      </dgm:t>
    </dgm:pt>
    <dgm:pt modelId="{507AB7FF-60CA-45C7-AABF-E47FFD747DBD}" type="sibTrans" cxnId="{C9F6A906-E232-4777-A5E4-D758FB05D78B}">
      <dgm:prSet/>
      <dgm:spPr/>
      <dgm:t>
        <a:bodyPr/>
        <a:lstStyle/>
        <a:p>
          <a:endParaRPr lang="en-US"/>
        </a:p>
      </dgm:t>
    </dgm:pt>
    <dgm:pt modelId="{9EF3EC0F-773F-47B9-A89F-E49F1357A033}">
      <dgm:prSet phldrT="[Text]" custT="1"/>
      <dgm:spPr/>
      <dgm:t>
        <a:bodyPr/>
        <a:lstStyle/>
        <a:p>
          <a:pPr>
            <a:buClrTx/>
            <a:buSzTx/>
            <a:buFontTx/>
            <a:buNone/>
          </a:pPr>
          <a:r>
            <a:rPr lang="en-GB" sz="3000" dirty="0"/>
            <a:t>T</a:t>
          </a:r>
          <a:r>
            <a:rPr lang="en-GB" sz="1500" dirty="0"/>
            <a:t>wo Volumes</a:t>
          </a:r>
          <a:endParaRPr lang="en-US" sz="1500" dirty="0"/>
        </a:p>
      </dgm:t>
    </dgm:pt>
    <dgm:pt modelId="{CC4FDB65-52F0-49A6-B5CC-FA4C0DBC4237}" type="parTrans" cxnId="{31D0EA1B-D325-4C60-98BE-13806C896653}">
      <dgm:prSet/>
      <dgm:spPr/>
      <dgm:t>
        <a:bodyPr/>
        <a:lstStyle/>
        <a:p>
          <a:endParaRPr lang="en-US"/>
        </a:p>
      </dgm:t>
    </dgm:pt>
    <dgm:pt modelId="{D1A7F7C9-E188-4DF7-A060-BC9783452365}" type="sibTrans" cxnId="{31D0EA1B-D325-4C60-98BE-13806C896653}">
      <dgm:prSet/>
      <dgm:spPr/>
      <dgm:t>
        <a:bodyPr/>
        <a:lstStyle/>
        <a:p>
          <a:endParaRPr lang="en-US"/>
        </a:p>
      </dgm:t>
    </dgm:pt>
    <dgm:pt modelId="{649C1847-8C7C-4F7E-8F35-94F54F7C33E2}">
      <dgm:prSet custT="1"/>
      <dgm:spPr/>
      <dgm:t>
        <a:bodyPr/>
        <a:lstStyle/>
        <a:p>
          <a:pPr>
            <a:buClrTx/>
            <a:buSzTx/>
            <a:buFontTx/>
            <a:buNone/>
          </a:pPr>
          <a:r>
            <a:rPr lang="en-GB" sz="3000" dirty="0"/>
            <a:t>T</a:t>
          </a:r>
          <a:r>
            <a:rPr lang="en-GB" sz="1500" dirty="0"/>
            <a:t>hree Tactics</a:t>
          </a:r>
          <a:endParaRPr lang="en-US" sz="1500" dirty="0"/>
        </a:p>
      </dgm:t>
    </dgm:pt>
    <dgm:pt modelId="{31219F75-2FA4-48AA-8A07-402A9218DFD0}" type="parTrans" cxnId="{679D61DC-033C-44F0-A36A-3E0E5D5C2BD8}">
      <dgm:prSet/>
      <dgm:spPr/>
      <dgm:t>
        <a:bodyPr/>
        <a:lstStyle/>
        <a:p>
          <a:endParaRPr lang="en-US"/>
        </a:p>
      </dgm:t>
    </dgm:pt>
    <dgm:pt modelId="{4FA1ABA5-DDFB-40BE-9578-3E6610295D79}" type="sibTrans" cxnId="{679D61DC-033C-44F0-A36A-3E0E5D5C2BD8}">
      <dgm:prSet/>
      <dgm:spPr/>
      <dgm:t>
        <a:bodyPr/>
        <a:lstStyle/>
        <a:p>
          <a:endParaRPr lang="en-US"/>
        </a:p>
      </dgm:t>
    </dgm:pt>
    <dgm:pt modelId="{94C2AB97-ED6E-4370-9562-840FEC87CCC7}">
      <dgm:prSet custT="1"/>
      <dgm:spPr/>
      <dgm:t>
        <a:bodyPr/>
        <a:lstStyle/>
        <a:p>
          <a:pPr>
            <a:buFont typeface="Arial" panose="020B0604020202020204" pitchFamily="34" charset="0"/>
            <a:buChar char="•"/>
          </a:pPr>
          <a:r>
            <a:rPr lang="en-GB" sz="1400" dirty="0"/>
            <a:t>5-year Strategic Plan </a:t>
          </a:r>
          <a:endParaRPr lang="en-US" sz="1400" dirty="0"/>
        </a:p>
      </dgm:t>
    </dgm:pt>
    <dgm:pt modelId="{4685E82F-9823-45FB-8DEA-40D025EEA3E1}" type="parTrans" cxnId="{2529C298-1C97-4528-91E2-8D8DEC0F9502}">
      <dgm:prSet/>
      <dgm:spPr/>
      <dgm:t>
        <a:bodyPr/>
        <a:lstStyle/>
        <a:p>
          <a:endParaRPr lang="en-US"/>
        </a:p>
      </dgm:t>
    </dgm:pt>
    <dgm:pt modelId="{3CCC70EE-F4D3-4B11-82DE-ECEF6F001EDD}" type="sibTrans" cxnId="{2529C298-1C97-4528-91E2-8D8DEC0F9502}">
      <dgm:prSet/>
      <dgm:spPr/>
      <dgm:t>
        <a:bodyPr/>
        <a:lstStyle/>
        <a:p>
          <a:endParaRPr lang="en-US"/>
        </a:p>
      </dgm:t>
    </dgm:pt>
    <dgm:pt modelId="{E01EB560-9786-4FB4-947D-477F62B259CD}">
      <dgm:prSet custT="1"/>
      <dgm:spPr/>
      <dgm:t>
        <a:bodyPr/>
        <a:lstStyle/>
        <a:p>
          <a:r>
            <a:rPr lang="en-US" sz="1400" dirty="0"/>
            <a:t>Consultative</a:t>
          </a:r>
        </a:p>
      </dgm:t>
    </dgm:pt>
    <dgm:pt modelId="{FB7158E8-C492-460E-8C8C-297D222D0F00}" type="parTrans" cxnId="{0EA6D79C-B5C0-4990-B34A-246EDA5E488C}">
      <dgm:prSet/>
      <dgm:spPr/>
      <dgm:t>
        <a:bodyPr/>
        <a:lstStyle/>
        <a:p>
          <a:endParaRPr lang="en-US"/>
        </a:p>
      </dgm:t>
    </dgm:pt>
    <dgm:pt modelId="{33AEB366-535F-47C8-9E1C-830ACE7D1FC8}" type="sibTrans" cxnId="{0EA6D79C-B5C0-4990-B34A-246EDA5E488C}">
      <dgm:prSet/>
      <dgm:spPr/>
      <dgm:t>
        <a:bodyPr/>
        <a:lstStyle/>
        <a:p>
          <a:endParaRPr lang="en-US"/>
        </a:p>
      </dgm:t>
    </dgm:pt>
    <dgm:pt modelId="{31A159D3-3A96-4624-8D88-6A6D1F4853B8}">
      <dgm:prSet custT="1"/>
      <dgm:spPr/>
      <dgm:t>
        <a:bodyPr/>
        <a:lstStyle/>
        <a:p>
          <a:r>
            <a:rPr lang="en-US" sz="1400" dirty="0"/>
            <a:t>Collaborative</a:t>
          </a:r>
        </a:p>
      </dgm:t>
    </dgm:pt>
    <dgm:pt modelId="{6FEF271E-1C6C-4CC2-AE4A-C60A10A5AF2B}" type="parTrans" cxnId="{27A5D355-E4EC-4236-B8DA-5B52FE957F4A}">
      <dgm:prSet/>
      <dgm:spPr/>
      <dgm:t>
        <a:bodyPr/>
        <a:lstStyle/>
        <a:p>
          <a:endParaRPr lang="en-US"/>
        </a:p>
      </dgm:t>
    </dgm:pt>
    <dgm:pt modelId="{3AE263B5-5349-49E9-BD53-18AF33973097}" type="sibTrans" cxnId="{27A5D355-E4EC-4236-B8DA-5B52FE957F4A}">
      <dgm:prSet/>
      <dgm:spPr/>
      <dgm:t>
        <a:bodyPr/>
        <a:lstStyle/>
        <a:p>
          <a:endParaRPr lang="en-US"/>
        </a:p>
      </dgm:t>
    </dgm:pt>
    <dgm:pt modelId="{0F395EDA-3882-4438-9F89-EEF0AABA74D3}">
      <dgm:prSet custT="1"/>
      <dgm:spPr/>
      <dgm:t>
        <a:bodyPr/>
        <a:lstStyle/>
        <a:p>
          <a:r>
            <a:rPr lang="en-US" sz="1400" dirty="0"/>
            <a:t>Comprehensive</a:t>
          </a:r>
        </a:p>
      </dgm:t>
    </dgm:pt>
    <dgm:pt modelId="{5F72A4BB-CBBB-4F43-8266-0D12744B0689}" type="parTrans" cxnId="{4C8BD77B-0537-4310-851F-D3D783B02645}">
      <dgm:prSet/>
      <dgm:spPr/>
      <dgm:t>
        <a:bodyPr/>
        <a:lstStyle/>
        <a:p>
          <a:endParaRPr lang="en-US"/>
        </a:p>
      </dgm:t>
    </dgm:pt>
    <dgm:pt modelId="{3CD96EDB-617C-44BB-8539-BF265C0E3044}" type="sibTrans" cxnId="{4C8BD77B-0537-4310-851F-D3D783B02645}">
      <dgm:prSet/>
      <dgm:spPr/>
      <dgm:t>
        <a:bodyPr/>
        <a:lstStyle/>
        <a:p>
          <a:endParaRPr lang="en-US"/>
        </a:p>
      </dgm:t>
    </dgm:pt>
    <dgm:pt modelId="{139A3F35-9CCF-4685-9848-1BCE4DD5914F}">
      <dgm:prSet custT="1"/>
      <dgm:spPr/>
      <dgm:t>
        <a:bodyPr/>
        <a:lstStyle/>
        <a:p>
          <a:pPr>
            <a:buClrTx/>
            <a:buSzTx/>
            <a:buFontTx/>
            <a:buNone/>
          </a:pPr>
          <a:r>
            <a:rPr lang="en-GB" sz="3000" dirty="0"/>
            <a:t>F</a:t>
          </a:r>
          <a:r>
            <a:rPr lang="en-GB" sz="1600" dirty="0"/>
            <a:t>our Strategic Thrusts</a:t>
          </a:r>
          <a:endParaRPr lang="en-US" sz="1600" dirty="0"/>
        </a:p>
      </dgm:t>
    </dgm:pt>
    <dgm:pt modelId="{D13D207F-3143-4ED2-AF10-9961CEB4612C}" type="parTrans" cxnId="{8AEF57E2-A1CA-4365-BFE7-1B3C25221AD2}">
      <dgm:prSet/>
      <dgm:spPr/>
      <dgm:t>
        <a:bodyPr/>
        <a:lstStyle/>
        <a:p>
          <a:endParaRPr lang="en-US"/>
        </a:p>
      </dgm:t>
    </dgm:pt>
    <dgm:pt modelId="{61026F15-4A5B-46EE-837E-BBD7DB24A026}" type="sibTrans" cxnId="{8AEF57E2-A1CA-4365-BFE7-1B3C25221AD2}">
      <dgm:prSet/>
      <dgm:spPr/>
      <dgm:t>
        <a:bodyPr/>
        <a:lstStyle/>
        <a:p>
          <a:endParaRPr lang="en-US"/>
        </a:p>
      </dgm:t>
    </dgm:pt>
    <dgm:pt modelId="{BEF76EA8-987A-4264-AB34-901CF739CC63}">
      <dgm:prSet custT="1"/>
      <dgm:spPr/>
      <dgm:t>
        <a:bodyPr/>
        <a:lstStyle/>
        <a:p>
          <a:r>
            <a:rPr lang="en-US" sz="1300" dirty="0"/>
            <a:t>Building competitive of business</a:t>
          </a:r>
        </a:p>
      </dgm:t>
    </dgm:pt>
    <dgm:pt modelId="{A4F61774-85EC-4863-A8BE-60A049F62C59}" type="parTrans" cxnId="{6F478CA9-60AA-49AD-8614-01DD06D8D47D}">
      <dgm:prSet/>
      <dgm:spPr/>
      <dgm:t>
        <a:bodyPr/>
        <a:lstStyle/>
        <a:p>
          <a:endParaRPr lang="en-US"/>
        </a:p>
      </dgm:t>
    </dgm:pt>
    <dgm:pt modelId="{DD6815CB-DAFF-4CB4-9616-A68F51B5B96C}" type="sibTrans" cxnId="{6F478CA9-60AA-49AD-8614-01DD06D8D47D}">
      <dgm:prSet/>
      <dgm:spPr/>
      <dgm:t>
        <a:bodyPr/>
        <a:lstStyle/>
        <a:p>
          <a:endParaRPr lang="en-US"/>
        </a:p>
      </dgm:t>
    </dgm:pt>
    <dgm:pt modelId="{AE59EA2E-C556-44D2-8200-9219A2F07E4C}">
      <dgm:prSet custT="1"/>
      <dgm:spPr/>
      <dgm:t>
        <a:bodyPr/>
        <a:lstStyle/>
        <a:p>
          <a:r>
            <a:rPr lang="en-US" sz="1300" dirty="0"/>
            <a:t>Engage business in economic development</a:t>
          </a:r>
        </a:p>
      </dgm:t>
    </dgm:pt>
    <dgm:pt modelId="{FAFC80C1-D215-48D0-B342-55084265B03C}" type="parTrans" cxnId="{14A5B8EF-739F-4ADF-A92A-FD666E55221B}">
      <dgm:prSet/>
      <dgm:spPr/>
      <dgm:t>
        <a:bodyPr/>
        <a:lstStyle/>
        <a:p>
          <a:endParaRPr lang="en-US"/>
        </a:p>
      </dgm:t>
    </dgm:pt>
    <dgm:pt modelId="{2BCA2210-7E79-4137-ADEA-C46334280C99}" type="sibTrans" cxnId="{14A5B8EF-739F-4ADF-A92A-FD666E55221B}">
      <dgm:prSet/>
      <dgm:spPr/>
      <dgm:t>
        <a:bodyPr/>
        <a:lstStyle/>
        <a:p>
          <a:endParaRPr lang="en-US"/>
        </a:p>
      </dgm:t>
    </dgm:pt>
    <dgm:pt modelId="{9C98E359-C0AE-4208-ABFD-9A387C7F017E}">
      <dgm:prSet custT="1"/>
      <dgm:spPr/>
      <dgm:t>
        <a:bodyPr/>
        <a:lstStyle/>
        <a:p>
          <a:r>
            <a:rPr lang="en-US" sz="1300" dirty="0"/>
            <a:t>Making BB more efficient &amp; Effective</a:t>
          </a:r>
        </a:p>
      </dgm:t>
    </dgm:pt>
    <dgm:pt modelId="{A7DB57B3-3F81-4332-BEAC-2639F30CB92A}" type="parTrans" cxnId="{2FC0636D-C3A8-4BA4-970D-67E8721E7BAD}">
      <dgm:prSet/>
      <dgm:spPr/>
      <dgm:t>
        <a:bodyPr/>
        <a:lstStyle/>
        <a:p>
          <a:endParaRPr lang="en-US"/>
        </a:p>
      </dgm:t>
    </dgm:pt>
    <dgm:pt modelId="{8239073A-31BD-4F7F-8ADA-49797B32AE34}" type="sibTrans" cxnId="{2FC0636D-C3A8-4BA4-970D-67E8721E7BAD}">
      <dgm:prSet/>
      <dgm:spPr/>
      <dgm:t>
        <a:bodyPr/>
        <a:lstStyle/>
        <a:p>
          <a:endParaRPr lang="en-US"/>
        </a:p>
      </dgm:t>
    </dgm:pt>
    <dgm:pt modelId="{FD6D6DD4-F27F-45DC-AF8E-69762FDDD378}">
      <dgm:prSet custT="1"/>
      <dgm:spPr/>
      <dgm:t>
        <a:bodyPr/>
        <a:lstStyle/>
        <a:p>
          <a:pPr>
            <a:buClrTx/>
            <a:buSzTx/>
            <a:buFontTx/>
            <a:buNone/>
          </a:pPr>
          <a:r>
            <a:rPr lang="en-GB" sz="3000" dirty="0"/>
            <a:t>F</a:t>
          </a:r>
          <a:r>
            <a:rPr lang="en-GB" sz="1500" dirty="0"/>
            <a:t>ive Principles</a:t>
          </a:r>
          <a:endParaRPr lang="en-US" sz="1500" dirty="0"/>
        </a:p>
      </dgm:t>
    </dgm:pt>
    <dgm:pt modelId="{4E790446-C550-41E5-939E-33E3B3E52775}" type="parTrans" cxnId="{693977BD-C7F8-4648-8DB4-81D767BD03C7}">
      <dgm:prSet/>
      <dgm:spPr/>
      <dgm:t>
        <a:bodyPr/>
        <a:lstStyle/>
        <a:p>
          <a:endParaRPr lang="en-US"/>
        </a:p>
      </dgm:t>
    </dgm:pt>
    <dgm:pt modelId="{F844B6EE-322F-4D13-8C9C-51F76B3E110F}" type="sibTrans" cxnId="{693977BD-C7F8-4648-8DB4-81D767BD03C7}">
      <dgm:prSet/>
      <dgm:spPr/>
      <dgm:t>
        <a:bodyPr/>
        <a:lstStyle/>
        <a:p>
          <a:endParaRPr lang="en-US"/>
        </a:p>
      </dgm:t>
    </dgm:pt>
    <dgm:pt modelId="{B2CDECED-505D-4CED-9186-4D41E7675011}">
      <dgm:prSet custT="1"/>
      <dgm:spPr/>
      <dgm:t>
        <a:bodyPr/>
        <a:lstStyle/>
        <a:p>
          <a:pPr>
            <a:buFont typeface="Arial" panose="020B0604020202020204" pitchFamily="34" charset="0"/>
            <a:buChar char="•"/>
          </a:pPr>
          <a:r>
            <a:rPr lang="en-GB" sz="1300" dirty="0"/>
            <a:t>Strong leadership</a:t>
          </a:r>
          <a:endParaRPr lang="en-US" sz="1300" dirty="0"/>
        </a:p>
      </dgm:t>
    </dgm:pt>
    <dgm:pt modelId="{F30197F6-2EFD-4A85-AD19-F3061932C945}" type="parTrans" cxnId="{957BFCD8-E858-4A67-A07D-0A3457618C47}">
      <dgm:prSet/>
      <dgm:spPr/>
      <dgm:t>
        <a:bodyPr/>
        <a:lstStyle/>
        <a:p>
          <a:endParaRPr lang="en-US"/>
        </a:p>
      </dgm:t>
    </dgm:pt>
    <dgm:pt modelId="{D86599B8-C67B-48C7-B2A1-BBD03CD2B0C6}" type="sibTrans" cxnId="{957BFCD8-E858-4A67-A07D-0A3457618C47}">
      <dgm:prSet/>
      <dgm:spPr/>
      <dgm:t>
        <a:bodyPr/>
        <a:lstStyle/>
        <a:p>
          <a:endParaRPr lang="en-US"/>
        </a:p>
      </dgm:t>
    </dgm:pt>
    <dgm:pt modelId="{44D7FFED-2038-4C96-BA93-CA359391CFB6}">
      <dgm:prSet custT="1"/>
      <dgm:spPr/>
      <dgm:t>
        <a:bodyPr/>
        <a:lstStyle/>
        <a:p>
          <a:r>
            <a:rPr lang="en-GB" sz="1300" dirty="0"/>
            <a:t>Timely Implementation</a:t>
          </a:r>
        </a:p>
      </dgm:t>
    </dgm:pt>
    <dgm:pt modelId="{77FCB227-F4A3-49CF-97E6-8CCAF6D9CEC4}" type="parTrans" cxnId="{2812B687-B37E-4F4B-8971-258E011912FD}">
      <dgm:prSet/>
      <dgm:spPr/>
      <dgm:t>
        <a:bodyPr/>
        <a:lstStyle/>
        <a:p>
          <a:endParaRPr lang="en-US"/>
        </a:p>
      </dgm:t>
    </dgm:pt>
    <dgm:pt modelId="{9E77EFA4-9155-46C9-A004-E8F2FE3CACD3}" type="sibTrans" cxnId="{2812B687-B37E-4F4B-8971-258E011912FD}">
      <dgm:prSet/>
      <dgm:spPr/>
      <dgm:t>
        <a:bodyPr/>
        <a:lstStyle/>
        <a:p>
          <a:endParaRPr lang="en-US"/>
        </a:p>
      </dgm:t>
    </dgm:pt>
    <dgm:pt modelId="{25EAFBDF-6E1E-4450-88EF-BA2E21DE5D48}">
      <dgm:prSet custT="1"/>
      <dgm:spPr/>
      <dgm:t>
        <a:bodyPr/>
        <a:lstStyle/>
        <a:p>
          <a:r>
            <a:rPr lang="en-GB" sz="1300" dirty="0"/>
            <a:t>Close M&amp;E</a:t>
          </a:r>
        </a:p>
      </dgm:t>
    </dgm:pt>
    <dgm:pt modelId="{4BBEE00C-EC30-4945-98CB-9D88C1E3D7AB}" type="parTrans" cxnId="{CE80613C-8396-483C-BC7C-75D9C0D3DEEF}">
      <dgm:prSet/>
      <dgm:spPr/>
      <dgm:t>
        <a:bodyPr/>
        <a:lstStyle/>
        <a:p>
          <a:endParaRPr lang="en-US"/>
        </a:p>
      </dgm:t>
    </dgm:pt>
    <dgm:pt modelId="{6964F84D-3D3E-47D4-9111-1AAD1466000C}" type="sibTrans" cxnId="{CE80613C-8396-483C-BC7C-75D9C0D3DEEF}">
      <dgm:prSet/>
      <dgm:spPr/>
      <dgm:t>
        <a:bodyPr/>
        <a:lstStyle/>
        <a:p>
          <a:endParaRPr lang="en-US"/>
        </a:p>
      </dgm:t>
    </dgm:pt>
    <dgm:pt modelId="{66E857ED-BD54-4845-9166-853AB8CE6C81}">
      <dgm:prSet custT="1"/>
      <dgm:spPr/>
      <dgm:t>
        <a:bodyPr/>
        <a:lstStyle/>
        <a:p>
          <a:r>
            <a:rPr lang="en-GB" sz="1300" dirty="0"/>
            <a:t>Timely Corrective action</a:t>
          </a:r>
        </a:p>
      </dgm:t>
    </dgm:pt>
    <dgm:pt modelId="{E139AE84-E652-422B-85D7-864A067C123E}" type="parTrans" cxnId="{71310D62-0206-401A-8BDA-E26EB50BB3DD}">
      <dgm:prSet/>
      <dgm:spPr/>
      <dgm:t>
        <a:bodyPr/>
        <a:lstStyle/>
        <a:p>
          <a:endParaRPr lang="en-US"/>
        </a:p>
      </dgm:t>
    </dgm:pt>
    <dgm:pt modelId="{207E17C1-CF32-4EE9-AF0D-429C8646BAB6}" type="sibTrans" cxnId="{71310D62-0206-401A-8BDA-E26EB50BB3DD}">
      <dgm:prSet/>
      <dgm:spPr/>
      <dgm:t>
        <a:bodyPr/>
        <a:lstStyle/>
        <a:p>
          <a:endParaRPr lang="en-US"/>
        </a:p>
      </dgm:t>
    </dgm:pt>
    <dgm:pt modelId="{359A78D0-D433-4E98-8F4D-BFEF98EFC042}">
      <dgm:prSet custT="1"/>
      <dgm:spPr/>
      <dgm:t>
        <a:bodyPr/>
        <a:lstStyle/>
        <a:p>
          <a:r>
            <a:rPr lang="en-GB" sz="1300" dirty="0"/>
            <a:t>Accountability</a:t>
          </a:r>
        </a:p>
      </dgm:t>
    </dgm:pt>
    <dgm:pt modelId="{66DC15A0-74DD-489C-B726-BD40CD728EBD}" type="parTrans" cxnId="{F0444442-1C27-4C22-A6E3-CBA601D40395}">
      <dgm:prSet/>
      <dgm:spPr/>
      <dgm:t>
        <a:bodyPr/>
        <a:lstStyle/>
        <a:p>
          <a:endParaRPr lang="en-US"/>
        </a:p>
      </dgm:t>
    </dgm:pt>
    <dgm:pt modelId="{131AF08C-9E6B-4056-A917-3E1655392A15}" type="sibTrans" cxnId="{F0444442-1C27-4C22-A6E3-CBA601D40395}">
      <dgm:prSet/>
      <dgm:spPr/>
      <dgm:t>
        <a:bodyPr/>
        <a:lstStyle/>
        <a:p>
          <a:endParaRPr lang="en-US"/>
        </a:p>
      </dgm:t>
    </dgm:pt>
    <dgm:pt modelId="{191E9C8D-1EE0-4B2D-8FC0-7919FDE2454C}">
      <dgm:prSet custT="1"/>
      <dgm:spPr/>
      <dgm:t>
        <a:bodyPr/>
        <a:lstStyle/>
        <a:p>
          <a:r>
            <a:rPr lang="en-US" sz="1300" dirty="0"/>
            <a:t>Making Business Happen</a:t>
          </a:r>
        </a:p>
      </dgm:t>
    </dgm:pt>
    <dgm:pt modelId="{92E5E4C8-36C8-4C5C-812E-E6A995C97E82}" type="sibTrans" cxnId="{D4B03623-966E-4EC6-8BB8-70C0E47352BD}">
      <dgm:prSet/>
      <dgm:spPr/>
      <dgm:t>
        <a:bodyPr/>
        <a:lstStyle/>
        <a:p>
          <a:endParaRPr lang="en-US"/>
        </a:p>
      </dgm:t>
    </dgm:pt>
    <dgm:pt modelId="{EFE22D57-F350-4953-978A-C5CA4961F558}" type="parTrans" cxnId="{D4B03623-966E-4EC6-8BB8-70C0E47352BD}">
      <dgm:prSet/>
      <dgm:spPr/>
      <dgm:t>
        <a:bodyPr/>
        <a:lstStyle/>
        <a:p>
          <a:endParaRPr lang="en-US"/>
        </a:p>
      </dgm:t>
    </dgm:pt>
    <dgm:pt modelId="{418AB94B-6DBC-4239-B68D-6DDC92E7E50A}">
      <dgm:prSet custT="1"/>
      <dgm:spPr/>
      <dgm:t>
        <a:bodyPr/>
        <a:lstStyle/>
        <a:p>
          <a:pPr>
            <a:buFont typeface="Arial" panose="020B0604020202020204" pitchFamily="34" charset="0"/>
            <a:buNone/>
          </a:pPr>
          <a:endParaRPr lang="en-US" sz="1400" dirty="0"/>
        </a:p>
      </dgm:t>
    </dgm:pt>
    <dgm:pt modelId="{129DFBA0-09AD-4689-844D-46AFD54478C3}" type="parTrans" cxnId="{1A8C3B17-3E48-4742-8ED0-791B2503F780}">
      <dgm:prSet/>
      <dgm:spPr/>
    </dgm:pt>
    <dgm:pt modelId="{65C7C757-46E7-40D7-B251-8BBA12A15873}" type="sibTrans" cxnId="{1A8C3B17-3E48-4742-8ED0-791B2503F780}">
      <dgm:prSet/>
      <dgm:spPr/>
    </dgm:pt>
    <dgm:pt modelId="{BC55FB48-8046-4F77-8FD2-9E5A8A996948}">
      <dgm:prSet custT="1"/>
      <dgm:spPr/>
      <dgm:t>
        <a:bodyPr/>
        <a:lstStyle/>
        <a:p>
          <a:pPr>
            <a:buFont typeface="Arial" panose="020B0604020202020204" pitchFamily="34" charset="0"/>
            <a:buChar char="•"/>
          </a:pPr>
          <a:r>
            <a:rPr lang="en-US" sz="1400" dirty="0" smtClean="0"/>
            <a:t>2-Year Action Plan</a:t>
          </a:r>
          <a:endParaRPr lang="en-US" sz="1400" dirty="0"/>
        </a:p>
      </dgm:t>
    </dgm:pt>
    <dgm:pt modelId="{95C897AD-76F5-4CAC-886F-23DCEB1FA16A}" type="parTrans" cxnId="{2E644193-166F-49C3-A3A7-7E8769835BF5}">
      <dgm:prSet/>
      <dgm:spPr/>
    </dgm:pt>
    <dgm:pt modelId="{EAC8D82A-57D1-41C9-89CB-FCBAED39DDC0}" type="sibTrans" cxnId="{2E644193-166F-49C3-A3A7-7E8769835BF5}">
      <dgm:prSet/>
      <dgm:spPr/>
    </dgm:pt>
    <dgm:pt modelId="{BEF87ED0-63E3-472A-AF92-7CAFD20C6FAD}" type="pres">
      <dgm:prSet presAssocID="{40E7B566-FEF5-444B-92DB-DBE52BEAE38F}" presName="Name0" presStyleCnt="0">
        <dgm:presLayoutVars>
          <dgm:dir/>
          <dgm:animLvl val="lvl"/>
          <dgm:resizeHandles val="exact"/>
        </dgm:presLayoutVars>
      </dgm:prSet>
      <dgm:spPr/>
      <dgm:t>
        <a:bodyPr/>
        <a:lstStyle/>
        <a:p>
          <a:endParaRPr lang="en-US"/>
        </a:p>
      </dgm:t>
    </dgm:pt>
    <dgm:pt modelId="{42AD5FC9-C011-4B95-9699-BE6E61F39DDB}" type="pres">
      <dgm:prSet presAssocID="{40E7B566-FEF5-444B-92DB-DBE52BEAE38F}" presName="tSp" presStyleCnt="0"/>
      <dgm:spPr/>
    </dgm:pt>
    <dgm:pt modelId="{6C9274D8-0CCA-44E4-A2B7-18DC4DBE7634}" type="pres">
      <dgm:prSet presAssocID="{40E7B566-FEF5-444B-92DB-DBE52BEAE38F}" presName="bSp" presStyleCnt="0"/>
      <dgm:spPr/>
    </dgm:pt>
    <dgm:pt modelId="{7B19BF8A-3FDC-437D-94E0-5E54D8DE9E30}" type="pres">
      <dgm:prSet presAssocID="{40E7B566-FEF5-444B-92DB-DBE52BEAE38F}" presName="process" presStyleCnt="0"/>
      <dgm:spPr/>
    </dgm:pt>
    <dgm:pt modelId="{C658B6A2-4836-460C-A0F6-B87CB3478241}" type="pres">
      <dgm:prSet presAssocID="{2C0AF154-31A8-48E3-970B-143807992D16}" presName="composite1" presStyleCnt="0"/>
      <dgm:spPr/>
    </dgm:pt>
    <dgm:pt modelId="{37350007-98A2-48C3-8152-0C934951ABAC}" type="pres">
      <dgm:prSet presAssocID="{2C0AF154-31A8-48E3-970B-143807992D16}" presName="dummyNode1" presStyleLbl="node1" presStyleIdx="0" presStyleCnt="5"/>
      <dgm:spPr/>
    </dgm:pt>
    <dgm:pt modelId="{D0E6195B-BA7E-4577-9BF1-048FD3DDFA0C}" type="pres">
      <dgm:prSet presAssocID="{2C0AF154-31A8-48E3-970B-143807992D16}" presName="childNode1" presStyleLbl="bgAcc1" presStyleIdx="0" presStyleCnt="5" custScaleX="115605" custScaleY="115973">
        <dgm:presLayoutVars>
          <dgm:bulletEnabled val="1"/>
        </dgm:presLayoutVars>
      </dgm:prSet>
      <dgm:spPr/>
      <dgm:t>
        <a:bodyPr/>
        <a:lstStyle/>
        <a:p>
          <a:endParaRPr lang="en-US"/>
        </a:p>
      </dgm:t>
    </dgm:pt>
    <dgm:pt modelId="{C577B2D4-9686-4426-AFDD-C62D1EF1E9B9}" type="pres">
      <dgm:prSet presAssocID="{2C0AF154-31A8-48E3-970B-143807992D16}" presName="childNode1tx" presStyleLbl="bgAcc1" presStyleIdx="0" presStyleCnt="5">
        <dgm:presLayoutVars>
          <dgm:bulletEnabled val="1"/>
        </dgm:presLayoutVars>
      </dgm:prSet>
      <dgm:spPr/>
      <dgm:t>
        <a:bodyPr/>
        <a:lstStyle/>
        <a:p>
          <a:endParaRPr lang="en-US"/>
        </a:p>
      </dgm:t>
    </dgm:pt>
    <dgm:pt modelId="{FD3584E4-53E2-427A-A521-A8D5114ABF0C}" type="pres">
      <dgm:prSet presAssocID="{2C0AF154-31A8-48E3-970B-143807992D16}" presName="parentNode1" presStyleLbl="node1" presStyleIdx="0" presStyleCnt="5">
        <dgm:presLayoutVars>
          <dgm:chMax val="1"/>
          <dgm:bulletEnabled val="1"/>
        </dgm:presLayoutVars>
      </dgm:prSet>
      <dgm:spPr/>
      <dgm:t>
        <a:bodyPr/>
        <a:lstStyle/>
        <a:p>
          <a:endParaRPr lang="en-US"/>
        </a:p>
      </dgm:t>
    </dgm:pt>
    <dgm:pt modelId="{13CA76A5-7EB0-42BC-B9AF-8E6C1DDCDE66}" type="pres">
      <dgm:prSet presAssocID="{2C0AF154-31A8-48E3-970B-143807992D16}" presName="connSite1" presStyleCnt="0"/>
      <dgm:spPr/>
    </dgm:pt>
    <dgm:pt modelId="{5B8F1E43-22F7-4C10-A5DB-12FD2B480B98}" type="pres">
      <dgm:prSet presAssocID="{1DB64499-6741-470D-95DF-E0F94302C7BE}" presName="Name9" presStyleLbl="sibTrans2D1" presStyleIdx="0" presStyleCnt="4"/>
      <dgm:spPr/>
      <dgm:t>
        <a:bodyPr/>
        <a:lstStyle/>
        <a:p>
          <a:endParaRPr lang="en-US"/>
        </a:p>
      </dgm:t>
    </dgm:pt>
    <dgm:pt modelId="{BA061610-64BE-4A98-B30E-FB214DD3529C}" type="pres">
      <dgm:prSet presAssocID="{9EF3EC0F-773F-47B9-A89F-E49F1357A033}" presName="composite2" presStyleCnt="0"/>
      <dgm:spPr/>
    </dgm:pt>
    <dgm:pt modelId="{50CC7954-80BA-41CE-BD73-7DFD2E5EE2F6}" type="pres">
      <dgm:prSet presAssocID="{9EF3EC0F-773F-47B9-A89F-E49F1357A033}" presName="dummyNode2" presStyleLbl="node1" presStyleIdx="0" presStyleCnt="5"/>
      <dgm:spPr/>
    </dgm:pt>
    <dgm:pt modelId="{E057F4F1-04C3-4223-861E-B6C3CD8BA8D1}" type="pres">
      <dgm:prSet presAssocID="{9EF3EC0F-773F-47B9-A89F-E49F1357A033}" presName="childNode2" presStyleLbl="bgAcc1" presStyleIdx="1" presStyleCnt="5">
        <dgm:presLayoutVars>
          <dgm:bulletEnabled val="1"/>
        </dgm:presLayoutVars>
      </dgm:prSet>
      <dgm:spPr/>
      <dgm:t>
        <a:bodyPr/>
        <a:lstStyle/>
        <a:p>
          <a:endParaRPr lang="en-US"/>
        </a:p>
      </dgm:t>
    </dgm:pt>
    <dgm:pt modelId="{5639EF50-8018-424B-B2CD-3C317200142C}" type="pres">
      <dgm:prSet presAssocID="{9EF3EC0F-773F-47B9-A89F-E49F1357A033}" presName="childNode2tx" presStyleLbl="bgAcc1" presStyleIdx="1" presStyleCnt="5">
        <dgm:presLayoutVars>
          <dgm:bulletEnabled val="1"/>
        </dgm:presLayoutVars>
      </dgm:prSet>
      <dgm:spPr/>
      <dgm:t>
        <a:bodyPr/>
        <a:lstStyle/>
        <a:p>
          <a:endParaRPr lang="en-US"/>
        </a:p>
      </dgm:t>
    </dgm:pt>
    <dgm:pt modelId="{E0EAA1B5-C08F-4793-95DF-63BB53DB0090}" type="pres">
      <dgm:prSet presAssocID="{9EF3EC0F-773F-47B9-A89F-E49F1357A033}" presName="parentNode2" presStyleLbl="node1" presStyleIdx="1" presStyleCnt="5">
        <dgm:presLayoutVars>
          <dgm:chMax val="0"/>
          <dgm:bulletEnabled val="1"/>
        </dgm:presLayoutVars>
      </dgm:prSet>
      <dgm:spPr/>
      <dgm:t>
        <a:bodyPr/>
        <a:lstStyle/>
        <a:p>
          <a:endParaRPr lang="en-US"/>
        </a:p>
      </dgm:t>
    </dgm:pt>
    <dgm:pt modelId="{EA43F562-6436-449D-A0E6-2FEC31B60BA4}" type="pres">
      <dgm:prSet presAssocID="{9EF3EC0F-773F-47B9-A89F-E49F1357A033}" presName="connSite2" presStyleCnt="0"/>
      <dgm:spPr/>
    </dgm:pt>
    <dgm:pt modelId="{9D29FD37-7E9D-42C8-A7F4-5DB4588AD0F5}" type="pres">
      <dgm:prSet presAssocID="{D1A7F7C9-E188-4DF7-A060-BC9783452365}" presName="Name18" presStyleLbl="sibTrans2D1" presStyleIdx="1" presStyleCnt="4"/>
      <dgm:spPr/>
      <dgm:t>
        <a:bodyPr/>
        <a:lstStyle/>
        <a:p>
          <a:endParaRPr lang="en-US"/>
        </a:p>
      </dgm:t>
    </dgm:pt>
    <dgm:pt modelId="{5912657F-0E40-4294-AAB8-89D34FE42C49}" type="pres">
      <dgm:prSet presAssocID="{649C1847-8C7C-4F7E-8F35-94F54F7C33E2}" presName="composite1" presStyleCnt="0"/>
      <dgm:spPr/>
    </dgm:pt>
    <dgm:pt modelId="{83FDD659-C0D3-410E-9C77-588AAD1EA8ED}" type="pres">
      <dgm:prSet presAssocID="{649C1847-8C7C-4F7E-8F35-94F54F7C33E2}" presName="dummyNode1" presStyleLbl="node1" presStyleIdx="1" presStyleCnt="5"/>
      <dgm:spPr/>
    </dgm:pt>
    <dgm:pt modelId="{96B470A7-97DA-4329-A25E-0B6E89CC5EEA}" type="pres">
      <dgm:prSet presAssocID="{649C1847-8C7C-4F7E-8F35-94F54F7C33E2}" presName="childNode1" presStyleLbl="bgAcc1" presStyleIdx="2" presStyleCnt="5">
        <dgm:presLayoutVars>
          <dgm:bulletEnabled val="1"/>
        </dgm:presLayoutVars>
      </dgm:prSet>
      <dgm:spPr/>
      <dgm:t>
        <a:bodyPr/>
        <a:lstStyle/>
        <a:p>
          <a:endParaRPr lang="en-US"/>
        </a:p>
      </dgm:t>
    </dgm:pt>
    <dgm:pt modelId="{9A48B393-7747-4288-BFAA-EC247C824B49}" type="pres">
      <dgm:prSet presAssocID="{649C1847-8C7C-4F7E-8F35-94F54F7C33E2}" presName="childNode1tx" presStyleLbl="bgAcc1" presStyleIdx="2" presStyleCnt="5">
        <dgm:presLayoutVars>
          <dgm:bulletEnabled val="1"/>
        </dgm:presLayoutVars>
      </dgm:prSet>
      <dgm:spPr/>
      <dgm:t>
        <a:bodyPr/>
        <a:lstStyle/>
        <a:p>
          <a:endParaRPr lang="en-US"/>
        </a:p>
      </dgm:t>
    </dgm:pt>
    <dgm:pt modelId="{CA696F71-F049-4886-B0AF-36376B9BE9E5}" type="pres">
      <dgm:prSet presAssocID="{649C1847-8C7C-4F7E-8F35-94F54F7C33E2}" presName="parentNode1" presStyleLbl="node1" presStyleIdx="2" presStyleCnt="5">
        <dgm:presLayoutVars>
          <dgm:chMax val="1"/>
          <dgm:bulletEnabled val="1"/>
        </dgm:presLayoutVars>
      </dgm:prSet>
      <dgm:spPr/>
      <dgm:t>
        <a:bodyPr/>
        <a:lstStyle/>
        <a:p>
          <a:endParaRPr lang="en-US"/>
        </a:p>
      </dgm:t>
    </dgm:pt>
    <dgm:pt modelId="{9A3B4614-4200-49DF-9B9D-9D129C8AC01E}" type="pres">
      <dgm:prSet presAssocID="{649C1847-8C7C-4F7E-8F35-94F54F7C33E2}" presName="connSite1" presStyleCnt="0"/>
      <dgm:spPr/>
    </dgm:pt>
    <dgm:pt modelId="{1F16BAE9-26A9-4B74-B2A5-D874FACC4A1E}" type="pres">
      <dgm:prSet presAssocID="{4FA1ABA5-DDFB-40BE-9578-3E6610295D79}" presName="Name9" presStyleLbl="sibTrans2D1" presStyleIdx="2" presStyleCnt="4" custLinFactNeighborX="-4811" custLinFactNeighborY="12029"/>
      <dgm:spPr/>
      <dgm:t>
        <a:bodyPr/>
        <a:lstStyle/>
        <a:p>
          <a:endParaRPr lang="en-US"/>
        </a:p>
      </dgm:t>
    </dgm:pt>
    <dgm:pt modelId="{E6BDC45D-A4BA-41BE-91F5-92F3B21DE6B4}" type="pres">
      <dgm:prSet presAssocID="{139A3F35-9CCF-4685-9848-1BCE4DD5914F}" presName="composite2" presStyleCnt="0"/>
      <dgm:spPr/>
    </dgm:pt>
    <dgm:pt modelId="{C96825B5-85C7-4026-A7B2-A5D18860E371}" type="pres">
      <dgm:prSet presAssocID="{139A3F35-9CCF-4685-9848-1BCE4DD5914F}" presName="dummyNode2" presStyleLbl="node1" presStyleIdx="2" presStyleCnt="5"/>
      <dgm:spPr/>
    </dgm:pt>
    <dgm:pt modelId="{E3227211-962A-41E3-A043-B0787E192343}" type="pres">
      <dgm:prSet presAssocID="{139A3F35-9CCF-4685-9848-1BCE4DD5914F}" presName="childNode2" presStyleLbl="bgAcc1" presStyleIdx="3" presStyleCnt="5" custScaleX="156821" custScaleY="156396" custLinFactNeighborX="-3538" custLinFactNeighborY="-7354">
        <dgm:presLayoutVars>
          <dgm:bulletEnabled val="1"/>
        </dgm:presLayoutVars>
      </dgm:prSet>
      <dgm:spPr/>
      <dgm:t>
        <a:bodyPr/>
        <a:lstStyle/>
        <a:p>
          <a:endParaRPr lang="en-US"/>
        </a:p>
      </dgm:t>
    </dgm:pt>
    <dgm:pt modelId="{68CBA68C-1A06-4133-B11E-462967D9DCAF}" type="pres">
      <dgm:prSet presAssocID="{139A3F35-9CCF-4685-9848-1BCE4DD5914F}" presName="childNode2tx" presStyleLbl="bgAcc1" presStyleIdx="3" presStyleCnt="5">
        <dgm:presLayoutVars>
          <dgm:bulletEnabled val="1"/>
        </dgm:presLayoutVars>
      </dgm:prSet>
      <dgm:spPr/>
      <dgm:t>
        <a:bodyPr/>
        <a:lstStyle/>
        <a:p>
          <a:endParaRPr lang="en-US"/>
        </a:p>
      </dgm:t>
    </dgm:pt>
    <dgm:pt modelId="{94651C6B-4936-4FC5-B232-9B0F04B3FB16}" type="pres">
      <dgm:prSet presAssocID="{139A3F35-9CCF-4685-9848-1BCE4DD5914F}" presName="parentNode2" presStyleLbl="node1" presStyleIdx="3" presStyleCnt="5" custScaleY="113015" custLinFactNeighborX="2364" custLinFactNeighborY="-92578">
        <dgm:presLayoutVars>
          <dgm:chMax val="0"/>
          <dgm:bulletEnabled val="1"/>
        </dgm:presLayoutVars>
      </dgm:prSet>
      <dgm:spPr/>
      <dgm:t>
        <a:bodyPr/>
        <a:lstStyle/>
        <a:p>
          <a:endParaRPr lang="en-US"/>
        </a:p>
      </dgm:t>
    </dgm:pt>
    <dgm:pt modelId="{21040BA2-AD9A-4D44-8717-90F1CFCBAD18}" type="pres">
      <dgm:prSet presAssocID="{139A3F35-9CCF-4685-9848-1BCE4DD5914F}" presName="connSite2" presStyleCnt="0"/>
      <dgm:spPr/>
    </dgm:pt>
    <dgm:pt modelId="{AE241ED6-A616-4B29-A336-395F132B4FAC}" type="pres">
      <dgm:prSet presAssocID="{61026F15-4A5B-46EE-837E-BBD7DB24A026}" presName="Name18" presStyleLbl="sibTrans2D1" presStyleIdx="3" presStyleCnt="4" custLinFactNeighborX="-3375" custLinFactNeighborY="-1773"/>
      <dgm:spPr/>
      <dgm:t>
        <a:bodyPr/>
        <a:lstStyle/>
        <a:p>
          <a:endParaRPr lang="en-US"/>
        </a:p>
      </dgm:t>
    </dgm:pt>
    <dgm:pt modelId="{10C6CB7B-21A9-4864-8322-26F196E819DE}" type="pres">
      <dgm:prSet presAssocID="{FD6D6DD4-F27F-45DC-AF8E-69762FDDD378}" presName="composite1" presStyleCnt="0"/>
      <dgm:spPr/>
    </dgm:pt>
    <dgm:pt modelId="{36F8432E-C8AD-4CC8-825D-89E789821E14}" type="pres">
      <dgm:prSet presAssocID="{FD6D6DD4-F27F-45DC-AF8E-69762FDDD378}" presName="dummyNode1" presStyleLbl="node1" presStyleIdx="3" presStyleCnt="5"/>
      <dgm:spPr/>
    </dgm:pt>
    <dgm:pt modelId="{94E6AD70-BB4D-46AD-A98A-A6933DEA1ACF}" type="pres">
      <dgm:prSet presAssocID="{FD6D6DD4-F27F-45DC-AF8E-69762FDDD378}" presName="childNode1" presStyleLbl="bgAcc1" presStyleIdx="4" presStyleCnt="5" custScaleX="104379" custScaleY="144846" custLinFactNeighborX="4923" custLinFactNeighborY="4642">
        <dgm:presLayoutVars>
          <dgm:bulletEnabled val="1"/>
        </dgm:presLayoutVars>
      </dgm:prSet>
      <dgm:spPr/>
      <dgm:t>
        <a:bodyPr/>
        <a:lstStyle/>
        <a:p>
          <a:endParaRPr lang="en-US"/>
        </a:p>
      </dgm:t>
    </dgm:pt>
    <dgm:pt modelId="{CBCE7759-F9DB-4D7B-9E0D-12D5C3A893B2}" type="pres">
      <dgm:prSet presAssocID="{FD6D6DD4-F27F-45DC-AF8E-69762FDDD378}" presName="childNode1tx" presStyleLbl="bgAcc1" presStyleIdx="4" presStyleCnt="5">
        <dgm:presLayoutVars>
          <dgm:bulletEnabled val="1"/>
        </dgm:presLayoutVars>
      </dgm:prSet>
      <dgm:spPr/>
      <dgm:t>
        <a:bodyPr/>
        <a:lstStyle/>
        <a:p>
          <a:endParaRPr lang="en-US"/>
        </a:p>
      </dgm:t>
    </dgm:pt>
    <dgm:pt modelId="{6BA85874-1625-4970-8C69-47F484034EBA}" type="pres">
      <dgm:prSet presAssocID="{FD6D6DD4-F27F-45DC-AF8E-69762FDDD378}" presName="parentNode1" presStyleLbl="node1" presStyleIdx="4" presStyleCnt="5" custScaleY="96564" custLinFactNeighborX="3753" custLinFactNeighborY="57094">
        <dgm:presLayoutVars>
          <dgm:chMax val="1"/>
          <dgm:bulletEnabled val="1"/>
        </dgm:presLayoutVars>
      </dgm:prSet>
      <dgm:spPr/>
      <dgm:t>
        <a:bodyPr/>
        <a:lstStyle/>
        <a:p>
          <a:endParaRPr lang="en-US"/>
        </a:p>
      </dgm:t>
    </dgm:pt>
    <dgm:pt modelId="{9DD33F48-67E5-4727-B454-AF2F04A7B3D3}" type="pres">
      <dgm:prSet presAssocID="{FD6D6DD4-F27F-45DC-AF8E-69762FDDD378}" presName="connSite1" presStyleCnt="0"/>
      <dgm:spPr/>
    </dgm:pt>
  </dgm:ptLst>
  <dgm:cxnLst>
    <dgm:cxn modelId="{3D1B2800-53CB-4C59-9FAF-AD705CABB356}" srcId="{40E7B566-FEF5-444B-92DB-DBE52BEAE38F}" destId="{2C0AF154-31A8-48E3-970B-143807992D16}" srcOrd="0" destOrd="0" parTransId="{D8C93D4D-CC9F-4D14-8B41-121CF248D537}" sibTransId="{1DB64499-6741-470D-95DF-E0F94302C7BE}"/>
    <dgm:cxn modelId="{CE80613C-8396-483C-BC7C-75D9C0D3DEEF}" srcId="{FD6D6DD4-F27F-45DC-AF8E-69762FDDD378}" destId="{25EAFBDF-6E1E-4450-88EF-BA2E21DE5D48}" srcOrd="2" destOrd="0" parTransId="{4BBEE00C-EC30-4945-98CB-9D88C1E3D7AB}" sibTransId="{6964F84D-3D3E-47D4-9111-1AAD1466000C}"/>
    <dgm:cxn modelId="{3FE8E510-2834-471F-9E95-0399D61F6D8B}" type="presOf" srcId="{649C1847-8C7C-4F7E-8F35-94F54F7C33E2}" destId="{CA696F71-F049-4886-B0AF-36376B9BE9E5}" srcOrd="0" destOrd="0" presId="urn:microsoft.com/office/officeart/2005/8/layout/hProcess4"/>
    <dgm:cxn modelId="{8AEF57E2-A1CA-4365-BFE7-1B3C25221AD2}" srcId="{40E7B566-FEF5-444B-92DB-DBE52BEAE38F}" destId="{139A3F35-9CCF-4685-9848-1BCE4DD5914F}" srcOrd="3" destOrd="0" parTransId="{D13D207F-3143-4ED2-AF10-9961CEB4612C}" sibTransId="{61026F15-4A5B-46EE-837E-BBD7DB24A026}"/>
    <dgm:cxn modelId="{B1DFB2B9-29F2-416D-8848-E29ECFA48856}" type="presOf" srcId="{66E857ED-BD54-4845-9166-853AB8CE6C81}" destId="{CBCE7759-F9DB-4D7B-9E0D-12D5C3A893B2}" srcOrd="1" destOrd="3" presId="urn:microsoft.com/office/officeart/2005/8/layout/hProcess4"/>
    <dgm:cxn modelId="{4A048ED7-EB93-482A-B33B-AF930DFF8D12}" type="presOf" srcId="{94C2AB97-ED6E-4370-9562-840FEC87CCC7}" destId="{E057F4F1-04C3-4223-861E-B6C3CD8BA8D1}" srcOrd="0" destOrd="0" presId="urn:microsoft.com/office/officeart/2005/8/layout/hProcess4"/>
    <dgm:cxn modelId="{8CD26E1A-03F9-4F53-8F44-4229EFE87129}" type="presOf" srcId="{94C2AB97-ED6E-4370-9562-840FEC87CCC7}" destId="{5639EF50-8018-424B-B2CD-3C317200142C}" srcOrd="1" destOrd="0" presId="urn:microsoft.com/office/officeart/2005/8/layout/hProcess4"/>
    <dgm:cxn modelId="{C03CFCA8-237E-4125-98EE-AC11319928D3}" type="presOf" srcId="{B2CDECED-505D-4CED-9186-4D41E7675011}" destId="{94E6AD70-BB4D-46AD-A98A-A6933DEA1ACF}" srcOrd="0" destOrd="0" presId="urn:microsoft.com/office/officeart/2005/8/layout/hProcess4"/>
    <dgm:cxn modelId="{4D9E561B-3DA1-490D-B3C5-21415FA265E7}" type="presOf" srcId="{BC55FB48-8046-4F77-8FD2-9E5A8A996948}" destId="{5639EF50-8018-424B-B2CD-3C317200142C}" srcOrd="1" destOrd="1" presId="urn:microsoft.com/office/officeart/2005/8/layout/hProcess4"/>
    <dgm:cxn modelId="{1A8C3B17-3E48-4742-8ED0-791B2503F780}" srcId="{9EF3EC0F-773F-47B9-A89F-E49F1357A033}" destId="{418AB94B-6DBC-4239-B68D-6DDC92E7E50A}" srcOrd="2" destOrd="0" parTransId="{129DFBA0-09AD-4689-844D-46AFD54478C3}" sibTransId="{65C7C757-46E7-40D7-B251-8BBA12A15873}"/>
    <dgm:cxn modelId="{0EA6D79C-B5C0-4990-B34A-246EDA5E488C}" srcId="{649C1847-8C7C-4F7E-8F35-94F54F7C33E2}" destId="{E01EB560-9786-4FB4-947D-477F62B259CD}" srcOrd="0" destOrd="0" parTransId="{FB7158E8-C492-460E-8C8C-297D222D0F00}" sibTransId="{33AEB366-535F-47C8-9E1C-830ACE7D1FC8}"/>
    <dgm:cxn modelId="{4DE23A78-8C7C-424A-8572-711C80F3C112}" type="presOf" srcId="{40E7B566-FEF5-444B-92DB-DBE52BEAE38F}" destId="{BEF87ED0-63E3-472A-AF92-7CAFD20C6FAD}" srcOrd="0" destOrd="0" presId="urn:microsoft.com/office/officeart/2005/8/layout/hProcess4"/>
    <dgm:cxn modelId="{E88E0C35-C367-475F-9AD2-83E4FD02FC4F}" type="presOf" srcId="{2C0AF154-31A8-48E3-970B-143807992D16}" destId="{FD3584E4-53E2-427A-A521-A8D5114ABF0C}" srcOrd="0" destOrd="0" presId="urn:microsoft.com/office/officeart/2005/8/layout/hProcess4"/>
    <dgm:cxn modelId="{679D61DC-033C-44F0-A36A-3E0E5D5C2BD8}" srcId="{40E7B566-FEF5-444B-92DB-DBE52BEAE38F}" destId="{649C1847-8C7C-4F7E-8F35-94F54F7C33E2}" srcOrd="2" destOrd="0" parTransId="{31219F75-2FA4-48AA-8A07-402A9218DFD0}" sibTransId="{4FA1ABA5-DDFB-40BE-9578-3E6610295D79}"/>
    <dgm:cxn modelId="{3CAED1AE-3F5E-4EB4-845A-C4C5D9D444AA}" type="presOf" srcId="{418AB94B-6DBC-4239-B68D-6DDC92E7E50A}" destId="{5639EF50-8018-424B-B2CD-3C317200142C}" srcOrd="1" destOrd="2" presId="urn:microsoft.com/office/officeart/2005/8/layout/hProcess4"/>
    <dgm:cxn modelId="{6FEC1F26-282F-4C3E-9735-A2FC55054A1E}" type="presOf" srcId="{9EF3EC0F-773F-47B9-A89F-E49F1357A033}" destId="{E0EAA1B5-C08F-4793-95DF-63BB53DB0090}" srcOrd="0" destOrd="0" presId="urn:microsoft.com/office/officeart/2005/8/layout/hProcess4"/>
    <dgm:cxn modelId="{39760F9E-E318-4012-A113-E600D814BFD8}" type="presOf" srcId="{31A159D3-3A96-4624-8D88-6A6D1F4853B8}" destId="{96B470A7-97DA-4329-A25E-0B6E89CC5EEA}" srcOrd="0" destOrd="1" presId="urn:microsoft.com/office/officeart/2005/8/layout/hProcess4"/>
    <dgm:cxn modelId="{2812B687-B37E-4F4B-8971-258E011912FD}" srcId="{FD6D6DD4-F27F-45DC-AF8E-69762FDDD378}" destId="{44D7FFED-2038-4C96-BA93-CA359391CFB6}" srcOrd="1" destOrd="0" parTransId="{77FCB227-F4A3-49CF-97E6-8CCAF6D9CEC4}" sibTransId="{9E77EFA4-9155-46C9-A004-E8F2FE3CACD3}"/>
    <dgm:cxn modelId="{21329E88-BD81-4E43-8830-C5E7BE11C452}" type="presOf" srcId="{359A78D0-D433-4E98-8F4D-BFEF98EFC042}" destId="{94E6AD70-BB4D-46AD-A98A-A6933DEA1ACF}" srcOrd="0" destOrd="4" presId="urn:microsoft.com/office/officeart/2005/8/layout/hProcess4"/>
    <dgm:cxn modelId="{C543FF16-C412-4B1D-A3BF-2231504732A5}" type="presOf" srcId="{191E9C8D-1EE0-4B2D-8FC0-7919FDE2454C}" destId="{68CBA68C-1A06-4133-B11E-462967D9DCAF}" srcOrd="1" destOrd="0" presId="urn:microsoft.com/office/officeart/2005/8/layout/hProcess4"/>
    <dgm:cxn modelId="{68EA5677-070C-48FA-B516-3E7B88671745}" type="presOf" srcId="{418AB94B-6DBC-4239-B68D-6DDC92E7E50A}" destId="{E057F4F1-04C3-4223-861E-B6C3CD8BA8D1}" srcOrd="0" destOrd="2" presId="urn:microsoft.com/office/officeart/2005/8/layout/hProcess4"/>
    <dgm:cxn modelId="{C9F6A906-E232-4777-A5E4-D758FB05D78B}" srcId="{2C0AF154-31A8-48E3-970B-143807992D16}" destId="{7B42EF93-95A5-400D-8D00-8F1EC0494E67}" srcOrd="0" destOrd="0" parTransId="{EEC763E6-5A77-481A-AD47-0D20682CF693}" sibTransId="{507AB7FF-60CA-45C7-AABF-E47FFD747DBD}"/>
    <dgm:cxn modelId="{FEE029FA-EFD6-4BC7-9C51-81BC2979033D}" type="presOf" srcId="{7B42EF93-95A5-400D-8D00-8F1EC0494E67}" destId="{D0E6195B-BA7E-4577-9BF1-048FD3DDFA0C}" srcOrd="0" destOrd="0" presId="urn:microsoft.com/office/officeart/2005/8/layout/hProcess4"/>
    <dgm:cxn modelId="{F0444442-1C27-4C22-A6E3-CBA601D40395}" srcId="{FD6D6DD4-F27F-45DC-AF8E-69762FDDD378}" destId="{359A78D0-D433-4E98-8F4D-BFEF98EFC042}" srcOrd="4" destOrd="0" parTransId="{66DC15A0-74DD-489C-B726-BD40CD728EBD}" sibTransId="{131AF08C-9E6B-4056-A917-3E1655392A15}"/>
    <dgm:cxn modelId="{2063B992-03DB-4D81-85CB-3627E6DA506C}" type="presOf" srcId="{BEF76EA8-987A-4264-AB34-901CF739CC63}" destId="{68CBA68C-1A06-4133-B11E-462967D9DCAF}" srcOrd="1" destOrd="1" presId="urn:microsoft.com/office/officeart/2005/8/layout/hProcess4"/>
    <dgm:cxn modelId="{C6F96F57-440D-4732-B9B8-E79CD6E5C5A5}" type="presOf" srcId="{31A159D3-3A96-4624-8D88-6A6D1F4853B8}" destId="{9A48B393-7747-4288-BFAA-EC247C824B49}" srcOrd="1" destOrd="1" presId="urn:microsoft.com/office/officeart/2005/8/layout/hProcess4"/>
    <dgm:cxn modelId="{BFC8A416-D4ED-4128-AFA7-EF54687CFF81}" type="presOf" srcId="{B2CDECED-505D-4CED-9186-4D41E7675011}" destId="{CBCE7759-F9DB-4D7B-9E0D-12D5C3A893B2}" srcOrd="1" destOrd="0" presId="urn:microsoft.com/office/officeart/2005/8/layout/hProcess4"/>
    <dgm:cxn modelId="{F9987B5F-F11F-4FDB-A84D-0EEC18116642}" type="presOf" srcId="{66E857ED-BD54-4845-9166-853AB8CE6C81}" destId="{94E6AD70-BB4D-46AD-A98A-A6933DEA1ACF}" srcOrd="0" destOrd="3" presId="urn:microsoft.com/office/officeart/2005/8/layout/hProcess4"/>
    <dgm:cxn modelId="{2E644193-166F-49C3-A3A7-7E8769835BF5}" srcId="{9EF3EC0F-773F-47B9-A89F-E49F1357A033}" destId="{BC55FB48-8046-4F77-8FD2-9E5A8A996948}" srcOrd="1" destOrd="0" parTransId="{95C897AD-76F5-4CAC-886F-23DCEB1FA16A}" sibTransId="{EAC8D82A-57D1-41C9-89CB-FCBAED39DDC0}"/>
    <dgm:cxn modelId="{A003F4BC-A3FC-4E7A-8C19-46682B6D3130}" type="presOf" srcId="{BC55FB48-8046-4F77-8FD2-9E5A8A996948}" destId="{E057F4F1-04C3-4223-861E-B6C3CD8BA8D1}" srcOrd="0" destOrd="1" presId="urn:microsoft.com/office/officeart/2005/8/layout/hProcess4"/>
    <dgm:cxn modelId="{2FC0636D-C3A8-4BA4-970D-67E8721E7BAD}" srcId="{139A3F35-9CCF-4685-9848-1BCE4DD5914F}" destId="{9C98E359-C0AE-4208-ABFD-9A387C7F017E}" srcOrd="3" destOrd="0" parTransId="{A7DB57B3-3F81-4332-BEAC-2639F30CB92A}" sibTransId="{8239073A-31BD-4F7F-8ADA-49797B32AE34}"/>
    <dgm:cxn modelId="{71310D62-0206-401A-8BDA-E26EB50BB3DD}" srcId="{FD6D6DD4-F27F-45DC-AF8E-69762FDDD378}" destId="{66E857ED-BD54-4845-9166-853AB8CE6C81}" srcOrd="3" destOrd="0" parTransId="{E139AE84-E652-422B-85D7-864A067C123E}" sibTransId="{207E17C1-CF32-4EE9-AF0D-429C8646BAB6}"/>
    <dgm:cxn modelId="{57B2BFCB-7CB0-4A3B-B9BB-0C9F4AF3430B}" type="presOf" srcId="{61026F15-4A5B-46EE-837E-BBD7DB24A026}" destId="{AE241ED6-A616-4B29-A336-395F132B4FAC}" srcOrd="0" destOrd="0" presId="urn:microsoft.com/office/officeart/2005/8/layout/hProcess4"/>
    <dgm:cxn modelId="{957BFCD8-E858-4A67-A07D-0A3457618C47}" srcId="{FD6D6DD4-F27F-45DC-AF8E-69762FDDD378}" destId="{B2CDECED-505D-4CED-9186-4D41E7675011}" srcOrd="0" destOrd="0" parTransId="{F30197F6-2EFD-4A85-AD19-F3061932C945}" sibTransId="{D86599B8-C67B-48C7-B2A1-BBD03CD2B0C6}"/>
    <dgm:cxn modelId="{D646ABA0-0BFC-4CBE-8F2D-51EDD4D74021}" type="presOf" srcId="{25EAFBDF-6E1E-4450-88EF-BA2E21DE5D48}" destId="{CBCE7759-F9DB-4D7B-9E0D-12D5C3A893B2}" srcOrd="1" destOrd="2" presId="urn:microsoft.com/office/officeart/2005/8/layout/hProcess4"/>
    <dgm:cxn modelId="{35344B92-92C7-4798-9C51-C2A95D153DB9}" type="presOf" srcId="{E01EB560-9786-4FB4-947D-477F62B259CD}" destId="{9A48B393-7747-4288-BFAA-EC247C824B49}" srcOrd="1" destOrd="0" presId="urn:microsoft.com/office/officeart/2005/8/layout/hProcess4"/>
    <dgm:cxn modelId="{F1F6DF9D-FA81-4E94-A979-1517BD077FD1}" type="presOf" srcId="{9C98E359-C0AE-4208-ABFD-9A387C7F017E}" destId="{E3227211-962A-41E3-A043-B0787E192343}" srcOrd="0" destOrd="3" presId="urn:microsoft.com/office/officeart/2005/8/layout/hProcess4"/>
    <dgm:cxn modelId="{14A5B8EF-739F-4ADF-A92A-FD666E55221B}" srcId="{139A3F35-9CCF-4685-9848-1BCE4DD5914F}" destId="{AE59EA2E-C556-44D2-8200-9219A2F07E4C}" srcOrd="2" destOrd="0" parTransId="{FAFC80C1-D215-48D0-B342-55084265B03C}" sibTransId="{2BCA2210-7E79-4137-ADEA-C46334280C99}"/>
    <dgm:cxn modelId="{68A01101-37EC-4D10-952B-F34478A5D18A}" type="presOf" srcId="{AE59EA2E-C556-44D2-8200-9219A2F07E4C}" destId="{E3227211-962A-41E3-A043-B0787E192343}" srcOrd="0" destOrd="2" presId="urn:microsoft.com/office/officeart/2005/8/layout/hProcess4"/>
    <dgm:cxn modelId="{520426AC-B4A5-49F2-92D5-AA673423D89A}" type="presOf" srcId="{139A3F35-9CCF-4685-9848-1BCE4DD5914F}" destId="{94651C6B-4936-4FC5-B232-9B0F04B3FB16}" srcOrd="0" destOrd="0" presId="urn:microsoft.com/office/officeart/2005/8/layout/hProcess4"/>
    <dgm:cxn modelId="{78D7AC30-D4C4-45EF-BA3A-DEF4635BC289}" type="presOf" srcId="{FD6D6DD4-F27F-45DC-AF8E-69762FDDD378}" destId="{6BA85874-1625-4970-8C69-47F484034EBA}" srcOrd="0" destOrd="0" presId="urn:microsoft.com/office/officeart/2005/8/layout/hProcess4"/>
    <dgm:cxn modelId="{30B2158F-0761-46C4-9074-F4A9C33E9EF2}" type="presOf" srcId="{D1A7F7C9-E188-4DF7-A060-BC9783452365}" destId="{9D29FD37-7E9D-42C8-A7F4-5DB4588AD0F5}" srcOrd="0" destOrd="0" presId="urn:microsoft.com/office/officeart/2005/8/layout/hProcess4"/>
    <dgm:cxn modelId="{6EDE667D-F087-4F29-9CD8-BC67299EFFA9}" type="presOf" srcId="{1DB64499-6741-470D-95DF-E0F94302C7BE}" destId="{5B8F1E43-22F7-4C10-A5DB-12FD2B480B98}" srcOrd="0" destOrd="0" presId="urn:microsoft.com/office/officeart/2005/8/layout/hProcess4"/>
    <dgm:cxn modelId="{61D3EEE0-085C-4DAC-927A-0486F61128CA}" type="presOf" srcId="{25EAFBDF-6E1E-4450-88EF-BA2E21DE5D48}" destId="{94E6AD70-BB4D-46AD-A98A-A6933DEA1ACF}" srcOrd="0" destOrd="2" presId="urn:microsoft.com/office/officeart/2005/8/layout/hProcess4"/>
    <dgm:cxn modelId="{CE1DD0B2-5F82-477C-82DF-E4E584A60F51}" type="presOf" srcId="{191E9C8D-1EE0-4B2D-8FC0-7919FDE2454C}" destId="{E3227211-962A-41E3-A043-B0787E192343}" srcOrd="0" destOrd="0" presId="urn:microsoft.com/office/officeart/2005/8/layout/hProcess4"/>
    <dgm:cxn modelId="{27A5D355-E4EC-4236-B8DA-5B52FE957F4A}" srcId="{649C1847-8C7C-4F7E-8F35-94F54F7C33E2}" destId="{31A159D3-3A96-4624-8D88-6A6D1F4853B8}" srcOrd="1" destOrd="0" parTransId="{6FEF271E-1C6C-4CC2-AE4A-C60A10A5AF2B}" sibTransId="{3AE263B5-5349-49E9-BD53-18AF33973097}"/>
    <dgm:cxn modelId="{6676DF28-1E88-4EAD-81A6-53FCD03C35B2}" type="presOf" srcId="{0F395EDA-3882-4438-9F89-EEF0AABA74D3}" destId="{96B470A7-97DA-4329-A25E-0B6E89CC5EEA}" srcOrd="0" destOrd="2" presId="urn:microsoft.com/office/officeart/2005/8/layout/hProcess4"/>
    <dgm:cxn modelId="{693977BD-C7F8-4648-8DB4-81D767BD03C7}" srcId="{40E7B566-FEF5-444B-92DB-DBE52BEAE38F}" destId="{FD6D6DD4-F27F-45DC-AF8E-69762FDDD378}" srcOrd="4" destOrd="0" parTransId="{4E790446-C550-41E5-939E-33E3B3E52775}" sibTransId="{F844B6EE-322F-4D13-8C9C-51F76B3E110F}"/>
    <dgm:cxn modelId="{6F478CA9-60AA-49AD-8614-01DD06D8D47D}" srcId="{139A3F35-9CCF-4685-9848-1BCE4DD5914F}" destId="{BEF76EA8-987A-4264-AB34-901CF739CC63}" srcOrd="1" destOrd="0" parTransId="{A4F61774-85EC-4863-A8BE-60A049F62C59}" sibTransId="{DD6815CB-DAFF-4CB4-9616-A68F51B5B96C}"/>
    <dgm:cxn modelId="{31D0EA1B-D325-4C60-98BE-13806C896653}" srcId="{40E7B566-FEF5-444B-92DB-DBE52BEAE38F}" destId="{9EF3EC0F-773F-47B9-A89F-E49F1357A033}" srcOrd="1" destOrd="0" parTransId="{CC4FDB65-52F0-49A6-B5CC-FA4C0DBC4237}" sibTransId="{D1A7F7C9-E188-4DF7-A060-BC9783452365}"/>
    <dgm:cxn modelId="{29FF3BD2-8A7B-4551-B5FC-0A34D918EE6B}" type="presOf" srcId="{AE59EA2E-C556-44D2-8200-9219A2F07E4C}" destId="{68CBA68C-1A06-4133-B11E-462967D9DCAF}" srcOrd="1" destOrd="2" presId="urn:microsoft.com/office/officeart/2005/8/layout/hProcess4"/>
    <dgm:cxn modelId="{3B565D93-71E9-42A9-8E5F-528374088CF7}" type="presOf" srcId="{7B42EF93-95A5-400D-8D00-8F1EC0494E67}" destId="{C577B2D4-9686-4426-AFDD-C62D1EF1E9B9}" srcOrd="1" destOrd="0" presId="urn:microsoft.com/office/officeart/2005/8/layout/hProcess4"/>
    <dgm:cxn modelId="{FC233E79-C45D-4612-96B2-F02A49E82CEA}" type="presOf" srcId="{44D7FFED-2038-4C96-BA93-CA359391CFB6}" destId="{94E6AD70-BB4D-46AD-A98A-A6933DEA1ACF}" srcOrd="0" destOrd="1" presId="urn:microsoft.com/office/officeart/2005/8/layout/hProcess4"/>
    <dgm:cxn modelId="{234C4CC8-AA69-4BE8-BDE9-CD0978989ACA}" type="presOf" srcId="{0F395EDA-3882-4438-9F89-EEF0AABA74D3}" destId="{9A48B393-7747-4288-BFAA-EC247C824B49}" srcOrd="1" destOrd="2" presId="urn:microsoft.com/office/officeart/2005/8/layout/hProcess4"/>
    <dgm:cxn modelId="{4C8BD77B-0537-4310-851F-D3D783B02645}" srcId="{649C1847-8C7C-4F7E-8F35-94F54F7C33E2}" destId="{0F395EDA-3882-4438-9F89-EEF0AABA74D3}" srcOrd="2" destOrd="0" parTransId="{5F72A4BB-CBBB-4F43-8266-0D12744B0689}" sibTransId="{3CD96EDB-617C-44BB-8539-BF265C0E3044}"/>
    <dgm:cxn modelId="{477C06C5-CA40-4821-B31D-0DB9A8003469}" type="presOf" srcId="{4FA1ABA5-DDFB-40BE-9578-3E6610295D79}" destId="{1F16BAE9-26A9-4B74-B2A5-D874FACC4A1E}" srcOrd="0" destOrd="0" presId="urn:microsoft.com/office/officeart/2005/8/layout/hProcess4"/>
    <dgm:cxn modelId="{015A930A-6A75-4501-89DE-C9078802A510}" type="presOf" srcId="{BEF76EA8-987A-4264-AB34-901CF739CC63}" destId="{E3227211-962A-41E3-A043-B0787E192343}" srcOrd="0" destOrd="1" presId="urn:microsoft.com/office/officeart/2005/8/layout/hProcess4"/>
    <dgm:cxn modelId="{E2E952DF-ECFF-4F5A-A5EE-081F0B0770B6}" type="presOf" srcId="{9C98E359-C0AE-4208-ABFD-9A387C7F017E}" destId="{68CBA68C-1A06-4133-B11E-462967D9DCAF}" srcOrd="1" destOrd="3" presId="urn:microsoft.com/office/officeart/2005/8/layout/hProcess4"/>
    <dgm:cxn modelId="{177AA2F7-647B-444C-8FAA-1FC96B752BF6}" type="presOf" srcId="{359A78D0-D433-4E98-8F4D-BFEF98EFC042}" destId="{CBCE7759-F9DB-4D7B-9E0D-12D5C3A893B2}" srcOrd="1" destOrd="4" presId="urn:microsoft.com/office/officeart/2005/8/layout/hProcess4"/>
    <dgm:cxn modelId="{2529C298-1C97-4528-91E2-8D8DEC0F9502}" srcId="{9EF3EC0F-773F-47B9-A89F-E49F1357A033}" destId="{94C2AB97-ED6E-4370-9562-840FEC87CCC7}" srcOrd="0" destOrd="0" parTransId="{4685E82F-9823-45FB-8DEA-40D025EEA3E1}" sibTransId="{3CCC70EE-F4D3-4B11-82DE-ECEF6F001EDD}"/>
    <dgm:cxn modelId="{40A2CD22-6C8A-4E54-A703-83C63734C457}" type="presOf" srcId="{44D7FFED-2038-4C96-BA93-CA359391CFB6}" destId="{CBCE7759-F9DB-4D7B-9E0D-12D5C3A893B2}" srcOrd="1" destOrd="1" presId="urn:microsoft.com/office/officeart/2005/8/layout/hProcess4"/>
    <dgm:cxn modelId="{D4B03623-966E-4EC6-8BB8-70C0E47352BD}" srcId="{139A3F35-9CCF-4685-9848-1BCE4DD5914F}" destId="{191E9C8D-1EE0-4B2D-8FC0-7919FDE2454C}" srcOrd="0" destOrd="0" parTransId="{EFE22D57-F350-4953-978A-C5CA4961F558}" sibTransId="{92E5E4C8-36C8-4C5C-812E-E6A995C97E82}"/>
    <dgm:cxn modelId="{C5DD2FD4-AAF0-4E0B-AF44-12C8D0093E5C}" type="presOf" srcId="{E01EB560-9786-4FB4-947D-477F62B259CD}" destId="{96B470A7-97DA-4329-A25E-0B6E89CC5EEA}" srcOrd="0" destOrd="0" presId="urn:microsoft.com/office/officeart/2005/8/layout/hProcess4"/>
    <dgm:cxn modelId="{A5087CE8-3D9F-4FF3-ABCE-B3D6F1FB3A52}" type="presParOf" srcId="{BEF87ED0-63E3-472A-AF92-7CAFD20C6FAD}" destId="{42AD5FC9-C011-4B95-9699-BE6E61F39DDB}" srcOrd="0" destOrd="0" presId="urn:microsoft.com/office/officeart/2005/8/layout/hProcess4"/>
    <dgm:cxn modelId="{50CE4F45-430C-454E-ACE8-DD77F27942D0}" type="presParOf" srcId="{BEF87ED0-63E3-472A-AF92-7CAFD20C6FAD}" destId="{6C9274D8-0CCA-44E4-A2B7-18DC4DBE7634}" srcOrd="1" destOrd="0" presId="urn:microsoft.com/office/officeart/2005/8/layout/hProcess4"/>
    <dgm:cxn modelId="{58B4F4B1-9C57-4333-A595-759F756E98BB}" type="presParOf" srcId="{BEF87ED0-63E3-472A-AF92-7CAFD20C6FAD}" destId="{7B19BF8A-3FDC-437D-94E0-5E54D8DE9E30}" srcOrd="2" destOrd="0" presId="urn:microsoft.com/office/officeart/2005/8/layout/hProcess4"/>
    <dgm:cxn modelId="{DB011E26-CBBB-4521-A43E-66E2A46D68EA}" type="presParOf" srcId="{7B19BF8A-3FDC-437D-94E0-5E54D8DE9E30}" destId="{C658B6A2-4836-460C-A0F6-B87CB3478241}" srcOrd="0" destOrd="0" presId="urn:microsoft.com/office/officeart/2005/8/layout/hProcess4"/>
    <dgm:cxn modelId="{0D515579-533D-43BB-9B33-C7DC3404D255}" type="presParOf" srcId="{C658B6A2-4836-460C-A0F6-B87CB3478241}" destId="{37350007-98A2-48C3-8152-0C934951ABAC}" srcOrd="0" destOrd="0" presId="urn:microsoft.com/office/officeart/2005/8/layout/hProcess4"/>
    <dgm:cxn modelId="{B229B996-7F7E-4EF3-BB03-5A490395EB91}" type="presParOf" srcId="{C658B6A2-4836-460C-A0F6-B87CB3478241}" destId="{D0E6195B-BA7E-4577-9BF1-048FD3DDFA0C}" srcOrd="1" destOrd="0" presId="urn:microsoft.com/office/officeart/2005/8/layout/hProcess4"/>
    <dgm:cxn modelId="{9B460BBD-66C4-475E-80BB-BD7FD91EC626}" type="presParOf" srcId="{C658B6A2-4836-460C-A0F6-B87CB3478241}" destId="{C577B2D4-9686-4426-AFDD-C62D1EF1E9B9}" srcOrd="2" destOrd="0" presId="urn:microsoft.com/office/officeart/2005/8/layout/hProcess4"/>
    <dgm:cxn modelId="{9BD10D31-5FAB-4CFA-9192-9AA9B02BA5FA}" type="presParOf" srcId="{C658B6A2-4836-460C-A0F6-B87CB3478241}" destId="{FD3584E4-53E2-427A-A521-A8D5114ABF0C}" srcOrd="3" destOrd="0" presId="urn:microsoft.com/office/officeart/2005/8/layout/hProcess4"/>
    <dgm:cxn modelId="{9458E5F2-E634-4CF6-B496-7E0CD17060EA}" type="presParOf" srcId="{C658B6A2-4836-460C-A0F6-B87CB3478241}" destId="{13CA76A5-7EB0-42BC-B9AF-8E6C1DDCDE66}" srcOrd="4" destOrd="0" presId="urn:microsoft.com/office/officeart/2005/8/layout/hProcess4"/>
    <dgm:cxn modelId="{6839BF52-559B-4C9E-BE8F-DAD4E1E23658}" type="presParOf" srcId="{7B19BF8A-3FDC-437D-94E0-5E54D8DE9E30}" destId="{5B8F1E43-22F7-4C10-A5DB-12FD2B480B98}" srcOrd="1" destOrd="0" presId="urn:microsoft.com/office/officeart/2005/8/layout/hProcess4"/>
    <dgm:cxn modelId="{4D189B7A-6E13-41F8-A26A-36EDE7FB4DE2}" type="presParOf" srcId="{7B19BF8A-3FDC-437D-94E0-5E54D8DE9E30}" destId="{BA061610-64BE-4A98-B30E-FB214DD3529C}" srcOrd="2" destOrd="0" presId="urn:microsoft.com/office/officeart/2005/8/layout/hProcess4"/>
    <dgm:cxn modelId="{A250EC95-55E1-4516-BD1D-35663275414F}" type="presParOf" srcId="{BA061610-64BE-4A98-B30E-FB214DD3529C}" destId="{50CC7954-80BA-41CE-BD73-7DFD2E5EE2F6}" srcOrd="0" destOrd="0" presId="urn:microsoft.com/office/officeart/2005/8/layout/hProcess4"/>
    <dgm:cxn modelId="{FDC5181F-7293-4C84-914E-745FF41B80EA}" type="presParOf" srcId="{BA061610-64BE-4A98-B30E-FB214DD3529C}" destId="{E057F4F1-04C3-4223-861E-B6C3CD8BA8D1}" srcOrd="1" destOrd="0" presId="urn:microsoft.com/office/officeart/2005/8/layout/hProcess4"/>
    <dgm:cxn modelId="{7AE8DE01-C154-43FC-8815-22EAD9D0B0E6}" type="presParOf" srcId="{BA061610-64BE-4A98-B30E-FB214DD3529C}" destId="{5639EF50-8018-424B-B2CD-3C317200142C}" srcOrd="2" destOrd="0" presId="urn:microsoft.com/office/officeart/2005/8/layout/hProcess4"/>
    <dgm:cxn modelId="{66EFB520-675F-4D8E-ADDB-C971CACE0A0A}" type="presParOf" srcId="{BA061610-64BE-4A98-B30E-FB214DD3529C}" destId="{E0EAA1B5-C08F-4793-95DF-63BB53DB0090}" srcOrd="3" destOrd="0" presId="urn:microsoft.com/office/officeart/2005/8/layout/hProcess4"/>
    <dgm:cxn modelId="{A6AF6354-41CB-40A6-93CD-68611E4B860E}" type="presParOf" srcId="{BA061610-64BE-4A98-B30E-FB214DD3529C}" destId="{EA43F562-6436-449D-A0E6-2FEC31B60BA4}" srcOrd="4" destOrd="0" presId="urn:microsoft.com/office/officeart/2005/8/layout/hProcess4"/>
    <dgm:cxn modelId="{546D6F06-10C6-49DF-8752-82BF0EA02921}" type="presParOf" srcId="{7B19BF8A-3FDC-437D-94E0-5E54D8DE9E30}" destId="{9D29FD37-7E9D-42C8-A7F4-5DB4588AD0F5}" srcOrd="3" destOrd="0" presId="urn:microsoft.com/office/officeart/2005/8/layout/hProcess4"/>
    <dgm:cxn modelId="{462C9ECD-7AD8-4DFC-B0A6-0ED17A96EB3A}" type="presParOf" srcId="{7B19BF8A-3FDC-437D-94E0-5E54D8DE9E30}" destId="{5912657F-0E40-4294-AAB8-89D34FE42C49}" srcOrd="4" destOrd="0" presId="urn:microsoft.com/office/officeart/2005/8/layout/hProcess4"/>
    <dgm:cxn modelId="{CF6F8488-2345-40F8-9EF5-2DEDD4DA4323}" type="presParOf" srcId="{5912657F-0E40-4294-AAB8-89D34FE42C49}" destId="{83FDD659-C0D3-410E-9C77-588AAD1EA8ED}" srcOrd="0" destOrd="0" presId="urn:microsoft.com/office/officeart/2005/8/layout/hProcess4"/>
    <dgm:cxn modelId="{E0C66825-7ED8-42E4-8B1C-BE5A8E896892}" type="presParOf" srcId="{5912657F-0E40-4294-AAB8-89D34FE42C49}" destId="{96B470A7-97DA-4329-A25E-0B6E89CC5EEA}" srcOrd="1" destOrd="0" presId="urn:microsoft.com/office/officeart/2005/8/layout/hProcess4"/>
    <dgm:cxn modelId="{6A68A5A9-5458-4B19-8F2D-DF835AAA7743}" type="presParOf" srcId="{5912657F-0E40-4294-AAB8-89D34FE42C49}" destId="{9A48B393-7747-4288-BFAA-EC247C824B49}" srcOrd="2" destOrd="0" presId="urn:microsoft.com/office/officeart/2005/8/layout/hProcess4"/>
    <dgm:cxn modelId="{56350C1E-4C23-4486-B3BA-86AFE6A9394F}" type="presParOf" srcId="{5912657F-0E40-4294-AAB8-89D34FE42C49}" destId="{CA696F71-F049-4886-B0AF-36376B9BE9E5}" srcOrd="3" destOrd="0" presId="urn:microsoft.com/office/officeart/2005/8/layout/hProcess4"/>
    <dgm:cxn modelId="{1F2127EA-71BE-4459-B894-D1971DDEB447}" type="presParOf" srcId="{5912657F-0E40-4294-AAB8-89D34FE42C49}" destId="{9A3B4614-4200-49DF-9B9D-9D129C8AC01E}" srcOrd="4" destOrd="0" presId="urn:microsoft.com/office/officeart/2005/8/layout/hProcess4"/>
    <dgm:cxn modelId="{A79FBC6C-5467-4291-B956-1FA36DFCAA49}" type="presParOf" srcId="{7B19BF8A-3FDC-437D-94E0-5E54D8DE9E30}" destId="{1F16BAE9-26A9-4B74-B2A5-D874FACC4A1E}" srcOrd="5" destOrd="0" presId="urn:microsoft.com/office/officeart/2005/8/layout/hProcess4"/>
    <dgm:cxn modelId="{457E588D-ACAF-4BE5-85AE-7269FB900ED8}" type="presParOf" srcId="{7B19BF8A-3FDC-437D-94E0-5E54D8DE9E30}" destId="{E6BDC45D-A4BA-41BE-91F5-92F3B21DE6B4}" srcOrd="6" destOrd="0" presId="urn:microsoft.com/office/officeart/2005/8/layout/hProcess4"/>
    <dgm:cxn modelId="{7C0E5D8D-311F-4F8F-AC75-0584EE21AF51}" type="presParOf" srcId="{E6BDC45D-A4BA-41BE-91F5-92F3B21DE6B4}" destId="{C96825B5-85C7-4026-A7B2-A5D18860E371}" srcOrd="0" destOrd="0" presId="urn:microsoft.com/office/officeart/2005/8/layout/hProcess4"/>
    <dgm:cxn modelId="{B59B29AF-6B00-45DB-B7E1-0FE1664E874E}" type="presParOf" srcId="{E6BDC45D-A4BA-41BE-91F5-92F3B21DE6B4}" destId="{E3227211-962A-41E3-A043-B0787E192343}" srcOrd="1" destOrd="0" presId="urn:microsoft.com/office/officeart/2005/8/layout/hProcess4"/>
    <dgm:cxn modelId="{9F3BD855-6426-491E-B890-5787FD8554E9}" type="presParOf" srcId="{E6BDC45D-A4BA-41BE-91F5-92F3B21DE6B4}" destId="{68CBA68C-1A06-4133-B11E-462967D9DCAF}" srcOrd="2" destOrd="0" presId="urn:microsoft.com/office/officeart/2005/8/layout/hProcess4"/>
    <dgm:cxn modelId="{E7BBF563-4922-46B3-8D47-F867990FFC81}" type="presParOf" srcId="{E6BDC45D-A4BA-41BE-91F5-92F3B21DE6B4}" destId="{94651C6B-4936-4FC5-B232-9B0F04B3FB16}" srcOrd="3" destOrd="0" presId="urn:microsoft.com/office/officeart/2005/8/layout/hProcess4"/>
    <dgm:cxn modelId="{38B5A436-BA86-448E-9DA5-E47655C62ED1}" type="presParOf" srcId="{E6BDC45D-A4BA-41BE-91F5-92F3B21DE6B4}" destId="{21040BA2-AD9A-4D44-8717-90F1CFCBAD18}" srcOrd="4" destOrd="0" presId="urn:microsoft.com/office/officeart/2005/8/layout/hProcess4"/>
    <dgm:cxn modelId="{CF50E3C1-DFCB-4042-8758-98F226988D76}" type="presParOf" srcId="{7B19BF8A-3FDC-437D-94E0-5E54D8DE9E30}" destId="{AE241ED6-A616-4B29-A336-395F132B4FAC}" srcOrd="7" destOrd="0" presId="urn:microsoft.com/office/officeart/2005/8/layout/hProcess4"/>
    <dgm:cxn modelId="{300613B7-C633-4881-8854-0BCEBF2B0F9D}" type="presParOf" srcId="{7B19BF8A-3FDC-437D-94E0-5E54D8DE9E30}" destId="{10C6CB7B-21A9-4864-8322-26F196E819DE}" srcOrd="8" destOrd="0" presId="urn:microsoft.com/office/officeart/2005/8/layout/hProcess4"/>
    <dgm:cxn modelId="{C2619409-DCC1-4D45-941F-A90F80FDE83D}" type="presParOf" srcId="{10C6CB7B-21A9-4864-8322-26F196E819DE}" destId="{36F8432E-C8AD-4CC8-825D-89E789821E14}" srcOrd="0" destOrd="0" presId="urn:microsoft.com/office/officeart/2005/8/layout/hProcess4"/>
    <dgm:cxn modelId="{C57B38DB-34FC-49F7-9698-067EAB44419E}" type="presParOf" srcId="{10C6CB7B-21A9-4864-8322-26F196E819DE}" destId="{94E6AD70-BB4D-46AD-A98A-A6933DEA1ACF}" srcOrd="1" destOrd="0" presId="urn:microsoft.com/office/officeart/2005/8/layout/hProcess4"/>
    <dgm:cxn modelId="{EE9063A7-F514-4280-9503-F8F9D99E4308}" type="presParOf" srcId="{10C6CB7B-21A9-4864-8322-26F196E819DE}" destId="{CBCE7759-F9DB-4D7B-9E0D-12D5C3A893B2}" srcOrd="2" destOrd="0" presId="urn:microsoft.com/office/officeart/2005/8/layout/hProcess4"/>
    <dgm:cxn modelId="{F90BA0F0-E5EF-4069-AD35-9679F914CE8E}" type="presParOf" srcId="{10C6CB7B-21A9-4864-8322-26F196E819DE}" destId="{6BA85874-1625-4970-8C69-47F484034EBA}" srcOrd="3" destOrd="0" presId="urn:microsoft.com/office/officeart/2005/8/layout/hProcess4"/>
    <dgm:cxn modelId="{84FBBF9C-361D-4A32-814B-2A6C8DC1066D}" type="presParOf" srcId="{10C6CB7B-21A9-4864-8322-26F196E819DE}" destId="{9DD33F48-67E5-4727-B454-AF2F04A7B3D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3B74D-77AC-49D7-9124-BC4FCD21F042}"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n-US"/>
        </a:p>
      </dgm:t>
    </dgm:pt>
    <dgm:pt modelId="{CEF59155-6F1D-4D5A-9A1B-2916DE2D6B87}">
      <dgm:prSet phldrT="[Text]" custT="1"/>
      <dgm:spPr/>
      <dgm:t>
        <a:bodyPr/>
        <a:lstStyle/>
        <a:p>
          <a:r>
            <a:rPr lang="en-GB" sz="1800" b="1" dirty="0"/>
            <a:t>Regional/</a:t>
          </a:r>
        </a:p>
        <a:p>
          <a:r>
            <a:rPr lang="en-GB" sz="1800" b="1" dirty="0"/>
            <a:t>International</a:t>
          </a:r>
          <a:endParaRPr lang="en-US" sz="1800" b="1" dirty="0"/>
        </a:p>
      </dgm:t>
    </dgm:pt>
    <dgm:pt modelId="{03BA013F-E5A1-4876-AD4D-DF8D2AF086FF}" type="parTrans" cxnId="{4F9E7442-919D-4FDE-80AB-7E4C095FC741}">
      <dgm:prSet/>
      <dgm:spPr/>
      <dgm:t>
        <a:bodyPr/>
        <a:lstStyle/>
        <a:p>
          <a:endParaRPr lang="en-US"/>
        </a:p>
      </dgm:t>
    </dgm:pt>
    <dgm:pt modelId="{3E01C6B5-D8EB-4C78-A4DE-9BC704A20F14}" type="sibTrans" cxnId="{4F9E7442-919D-4FDE-80AB-7E4C095FC741}">
      <dgm:prSet/>
      <dgm:spPr/>
      <dgm:t>
        <a:bodyPr/>
        <a:lstStyle/>
        <a:p>
          <a:endParaRPr lang="en-US"/>
        </a:p>
      </dgm:t>
    </dgm:pt>
    <dgm:pt modelId="{23BCF238-1612-4142-A52C-9A2D9D8419BA}">
      <dgm:prSet phldrT="[Text]" custT="1"/>
      <dgm:spPr/>
      <dgm:t>
        <a:bodyPr/>
        <a:lstStyle/>
        <a:p>
          <a:r>
            <a:rPr lang="en-US" sz="1800" b="1" dirty="0"/>
            <a:t>Protectionism</a:t>
          </a:r>
        </a:p>
      </dgm:t>
    </dgm:pt>
    <dgm:pt modelId="{8FBA48CB-73D7-4133-8EEA-20A27B9FB356}" type="parTrans" cxnId="{7496FB4F-3160-4057-825E-85E9C9DE7DE5}">
      <dgm:prSet/>
      <dgm:spPr/>
      <dgm:t>
        <a:bodyPr/>
        <a:lstStyle/>
        <a:p>
          <a:endParaRPr lang="en-US"/>
        </a:p>
      </dgm:t>
    </dgm:pt>
    <dgm:pt modelId="{7DB5FA15-5289-4752-A95E-28A1790B983F}" type="sibTrans" cxnId="{7496FB4F-3160-4057-825E-85E9C9DE7DE5}">
      <dgm:prSet/>
      <dgm:spPr/>
      <dgm:t>
        <a:bodyPr/>
        <a:lstStyle/>
        <a:p>
          <a:endParaRPr lang="en-US"/>
        </a:p>
      </dgm:t>
    </dgm:pt>
    <dgm:pt modelId="{63FFD458-0844-4FAE-A8F4-D875E866B6B8}">
      <dgm:prSet phldrT="[Text]" custT="1"/>
      <dgm:spPr/>
      <dgm:t>
        <a:bodyPr/>
        <a:lstStyle/>
        <a:p>
          <a:r>
            <a:rPr lang="en-GB" sz="1800" b="1" dirty="0"/>
            <a:t>National</a:t>
          </a:r>
          <a:endParaRPr lang="en-US" sz="1800" b="1" dirty="0"/>
        </a:p>
      </dgm:t>
    </dgm:pt>
    <dgm:pt modelId="{08751E99-0CCA-41F3-82B6-301CFD17B9B5}" type="parTrans" cxnId="{C2C06F2C-00ED-4D43-99AF-DF0838F9E6FD}">
      <dgm:prSet/>
      <dgm:spPr/>
      <dgm:t>
        <a:bodyPr/>
        <a:lstStyle/>
        <a:p>
          <a:endParaRPr lang="en-US"/>
        </a:p>
      </dgm:t>
    </dgm:pt>
    <dgm:pt modelId="{88B08979-2830-407F-B967-F6C4140702C4}" type="sibTrans" cxnId="{C2C06F2C-00ED-4D43-99AF-DF0838F9E6FD}">
      <dgm:prSet/>
      <dgm:spPr/>
      <dgm:t>
        <a:bodyPr/>
        <a:lstStyle/>
        <a:p>
          <a:endParaRPr lang="en-US"/>
        </a:p>
      </dgm:t>
    </dgm:pt>
    <dgm:pt modelId="{9BB4DBC1-0E7C-47AA-9D65-3D681CE96AFA}">
      <dgm:prSet phldrT="[Text]" custT="1"/>
      <dgm:spPr/>
      <dgm:t>
        <a:bodyPr/>
        <a:lstStyle/>
        <a:p>
          <a:r>
            <a:rPr lang="en-GB" sz="1800" b="1" dirty="0"/>
            <a:t>Legal, Regulatory &amp; Institutional framework</a:t>
          </a:r>
          <a:endParaRPr lang="en-US" sz="1800" b="1" dirty="0"/>
        </a:p>
      </dgm:t>
    </dgm:pt>
    <dgm:pt modelId="{5E31BE91-A00B-4032-9327-0431DE4A3F8F}" type="parTrans" cxnId="{40908281-2EE5-4663-BF21-6589C3D328D2}">
      <dgm:prSet/>
      <dgm:spPr/>
      <dgm:t>
        <a:bodyPr/>
        <a:lstStyle/>
        <a:p>
          <a:endParaRPr lang="en-US"/>
        </a:p>
      </dgm:t>
    </dgm:pt>
    <dgm:pt modelId="{7F4A5788-201F-4844-873F-7BA9E37EDDF7}" type="sibTrans" cxnId="{40908281-2EE5-4663-BF21-6589C3D328D2}">
      <dgm:prSet/>
      <dgm:spPr/>
      <dgm:t>
        <a:bodyPr/>
        <a:lstStyle/>
        <a:p>
          <a:endParaRPr lang="en-US"/>
        </a:p>
      </dgm:t>
    </dgm:pt>
    <dgm:pt modelId="{AFA2BFB1-8610-4C9F-AA1C-6DD07ACB0B06}">
      <dgm:prSet phldrT="[Text]" custT="1"/>
      <dgm:spPr/>
      <dgm:t>
        <a:bodyPr/>
        <a:lstStyle/>
        <a:p>
          <a:r>
            <a:rPr lang="en-GB" sz="1800" b="1" dirty="0"/>
            <a:t>Industry/sector</a:t>
          </a:r>
          <a:endParaRPr lang="en-US" sz="1800" b="1" dirty="0"/>
        </a:p>
      </dgm:t>
    </dgm:pt>
    <dgm:pt modelId="{48B520E1-8529-443F-A65E-F376BED31963}" type="parTrans" cxnId="{84088E4A-37E1-46C5-90DF-AFE9031F77DD}">
      <dgm:prSet/>
      <dgm:spPr/>
      <dgm:t>
        <a:bodyPr/>
        <a:lstStyle/>
        <a:p>
          <a:endParaRPr lang="en-US"/>
        </a:p>
      </dgm:t>
    </dgm:pt>
    <dgm:pt modelId="{EEF0D0BC-578F-4778-900B-83BCA5855E7B}" type="sibTrans" cxnId="{84088E4A-37E1-46C5-90DF-AFE9031F77DD}">
      <dgm:prSet/>
      <dgm:spPr/>
      <dgm:t>
        <a:bodyPr/>
        <a:lstStyle/>
        <a:p>
          <a:endParaRPr lang="en-US"/>
        </a:p>
      </dgm:t>
    </dgm:pt>
    <dgm:pt modelId="{E1DA82E5-9231-45E5-8BA7-7BAB0AC2F3C9}">
      <dgm:prSet phldrT="[Text]" custT="1"/>
      <dgm:spPr/>
      <dgm:t>
        <a:bodyPr/>
        <a:lstStyle/>
        <a:p>
          <a:r>
            <a:rPr lang="en-US" sz="1800" b="1" dirty="0"/>
            <a:t>Prominence of Mining sector (Diamond)</a:t>
          </a:r>
        </a:p>
      </dgm:t>
    </dgm:pt>
    <dgm:pt modelId="{35AE7CDC-2FE0-4DEF-BD86-356ACB05AF74}" type="parTrans" cxnId="{A5EC87E2-367A-4423-BE77-F71415AA3B05}">
      <dgm:prSet/>
      <dgm:spPr/>
      <dgm:t>
        <a:bodyPr/>
        <a:lstStyle/>
        <a:p>
          <a:endParaRPr lang="en-US"/>
        </a:p>
      </dgm:t>
    </dgm:pt>
    <dgm:pt modelId="{0AB881EE-5D23-457F-AFE3-0F4A2CE9A2E6}" type="sibTrans" cxnId="{A5EC87E2-367A-4423-BE77-F71415AA3B05}">
      <dgm:prSet/>
      <dgm:spPr/>
      <dgm:t>
        <a:bodyPr/>
        <a:lstStyle/>
        <a:p>
          <a:endParaRPr lang="en-US"/>
        </a:p>
      </dgm:t>
    </dgm:pt>
    <dgm:pt modelId="{E66359A7-AE02-425E-B71F-5A72A2C0CECD}">
      <dgm:prSet custT="1"/>
      <dgm:spPr/>
      <dgm:t>
        <a:bodyPr/>
        <a:lstStyle/>
        <a:p>
          <a:r>
            <a:rPr lang="en-US" sz="1800" b="1" dirty="0"/>
            <a:t>Mushrooming of Regional Integration Institutions</a:t>
          </a:r>
        </a:p>
      </dgm:t>
    </dgm:pt>
    <dgm:pt modelId="{ECCC288A-F937-4DD5-909A-97C51967BED5}" type="parTrans" cxnId="{EE0406D3-52BA-44BC-99FB-FE6519F0D588}">
      <dgm:prSet/>
      <dgm:spPr/>
      <dgm:t>
        <a:bodyPr/>
        <a:lstStyle/>
        <a:p>
          <a:endParaRPr lang="en-US"/>
        </a:p>
      </dgm:t>
    </dgm:pt>
    <dgm:pt modelId="{CF2B9073-394B-46CD-A37C-54C09C0EDEAC}" type="sibTrans" cxnId="{EE0406D3-52BA-44BC-99FB-FE6519F0D588}">
      <dgm:prSet/>
      <dgm:spPr/>
      <dgm:t>
        <a:bodyPr/>
        <a:lstStyle/>
        <a:p>
          <a:endParaRPr lang="en-US"/>
        </a:p>
      </dgm:t>
    </dgm:pt>
    <dgm:pt modelId="{DD6EC5CB-D206-4ABE-BFBF-6CDFC1BD0BC7}">
      <dgm:prSet custT="1"/>
      <dgm:spPr/>
      <dgm:t>
        <a:bodyPr/>
        <a:lstStyle/>
        <a:p>
          <a:r>
            <a:rPr lang="en-GB" sz="1800" b="1" dirty="0"/>
            <a:t>Infrastructure-External shocks</a:t>
          </a:r>
        </a:p>
      </dgm:t>
    </dgm:pt>
    <dgm:pt modelId="{76837550-6292-44C7-BEA0-AC7594D95AEF}" type="parTrans" cxnId="{B041F173-BBE3-4A3A-A5A8-1AF2BDDC5482}">
      <dgm:prSet/>
      <dgm:spPr/>
      <dgm:t>
        <a:bodyPr/>
        <a:lstStyle/>
        <a:p>
          <a:endParaRPr lang="en-US"/>
        </a:p>
      </dgm:t>
    </dgm:pt>
    <dgm:pt modelId="{72E4376A-906B-4224-AE80-E1FB3CA01429}" type="sibTrans" cxnId="{B041F173-BBE3-4A3A-A5A8-1AF2BDDC5482}">
      <dgm:prSet/>
      <dgm:spPr/>
      <dgm:t>
        <a:bodyPr/>
        <a:lstStyle/>
        <a:p>
          <a:endParaRPr lang="en-US"/>
        </a:p>
      </dgm:t>
    </dgm:pt>
    <dgm:pt modelId="{F1E79B53-FC1D-4428-A672-F322E829F9ED}">
      <dgm:prSet custT="1"/>
      <dgm:spPr/>
      <dgm:t>
        <a:bodyPr/>
        <a:lstStyle/>
        <a:p>
          <a:r>
            <a:rPr lang="en-US" sz="1800" b="1" dirty="0"/>
            <a:t>Low diversification/ Cluster development</a:t>
          </a:r>
        </a:p>
      </dgm:t>
    </dgm:pt>
    <dgm:pt modelId="{B9BD1747-39E7-4BD2-8081-4803AE23202A}" type="parTrans" cxnId="{5B0E68B9-CD17-4EF3-94DE-31E533B05989}">
      <dgm:prSet/>
      <dgm:spPr/>
      <dgm:t>
        <a:bodyPr/>
        <a:lstStyle/>
        <a:p>
          <a:endParaRPr lang="en-US"/>
        </a:p>
      </dgm:t>
    </dgm:pt>
    <dgm:pt modelId="{0705F5A0-A255-4202-A3FB-A3A3C7DB67C9}" type="sibTrans" cxnId="{5B0E68B9-CD17-4EF3-94DE-31E533B05989}">
      <dgm:prSet/>
      <dgm:spPr/>
      <dgm:t>
        <a:bodyPr/>
        <a:lstStyle/>
        <a:p>
          <a:endParaRPr lang="en-US"/>
        </a:p>
      </dgm:t>
    </dgm:pt>
    <dgm:pt modelId="{8F49ADA8-4A9D-4155-9650-9D9E4D4231D7}">
      <dgm:prSet custT="1"/>
      <dgm:spPr/>
      <dgm:t>
        <a:bodyPr/>
        <a:lstStyle/>
        <a:p>
          <a:r>
            <a:rPr lang="en-US" sz="1800" b="1" dirty="0"/>
            <a:t>Human capital &amp; Skills development</a:t>
          </a:r>
        </a:p>
      </dgm:t>
    </dgm:pt>
    <dgm:pt modelId="{140106EE-4D31-4028-9DA0-1E2926D24F76}" type="parTrans" cxnId="{C6E1C252-5C34-4485-AEAD-035288A86A87}">
      <dgm:prSet/>
      <dgm:spPr/>
      <dgm:t>
        <a:bodyPr/>
        <a:lstStyle/>
        <a:p>
          <a:endParaRPr lang="en-US"/>
        </a:p>
      </dgm:t>
    </dgm:pt>
    <dgm:pt modelId="{3BDF407F-7BE1-450D-A94F-891AE50E59C6}" type="sibTrans" cxnId="{C6E1C252-5C34-4485-AEAD-035288A86A87}">
      <dgm:prSet/>
      <dgm:spPr/>
      <dgm:t>
        <a:bodyPr/>
        <a:lstStyle/>
        <a:p>
          <a:endParaRPr lang="en-US"/>
        </a:p>
      </dgm:t>
    </dgm:pt>
    <dgm:pt modelId="{2F0CDED6-825A-42BA-A34E-888CC4F5AECF}">
      <dgm:prSet phldrT="[Text]" custT="1"/>
      <dgm:spPr/>
      <dgm:t>
        <a:bodyPr/>
        <a:lstStyle/>
        <a:p>
          <a:r>
            <a:rPr lang="en-GB" sz="1800" b="1" dirty="0"/>
            <a:t>Entrepreneur</a:t>
          </a:r>
          <a:endParaRPr lang="en-US" sz="1800" b="1" dirty="0"/>
        </a:p>
      </dgm:t>
    </dgm:pt>
    <dgm:pt modelId="{524A0780-AA05-41F6-AF3D-32C3717CDA59}" type="parTrans" cxnId="{42A808DC-F349-4621-B35B-133BCC8797BA}">
      <dgm:prSet/>
      <dgm:spPr/>
      <dgm:t>
        <a:bodyPr/>
        <a:lstStyle/>
        <a:p>
          <a:endParaRPr lang="en-US"/>
        </a:p>
      </dgm:t>
    </dgm:pt>
    <dgm:pt modelId="{EF1CDFB7-A096-4BF1-A01B-0A85F15A4D45}" type="sibTrans" cxnId="{42A808DC-F349-4621-B35B-133BCC8797BA}">
      <dgm:prSet/>
      <dgm:spPr/>
      <dgm:t>
        <a:bodyPr/>
        <a:lstStyle/>
        <a:p>
          <a:endParaRPr lang="en-US"/>
        </a:p>
      </dgm:t>
    </dgm:pt>
    <dgm:pt modelId="{A75E6759-26C5-4360-8475-11F44370F3E8}">
      <dgm:prSet phldrT="[Text]" custT="1"/>
      <dgm:spPr/>
      <dgm:t>
        <a:bodyPr/>
        <a:lstStyle/>
        <a:p>
          <a:r>
            <a:rPr lang="en-GB" sz="1800" b="1" dirty="0"/>
            <a:t>Access to Finance</a:t>
          </a:r>
          <a:endParaRPr lang="en-US" sz="1800" b="1" dirty="0"/>
        </a:p>
      </dgm:t>
    </dgm:pt>
    <dgm:pt modelId="{DE696EF8-3D70-4DE8-8E4F-CA76EFE99A5A}" type="parTrans" cxnId="{97CAD722-50E4-461D-B2DC-9E8DA201147F}">
      <dgm:prSet/>
      <dgm:spPr/>
      <dgm:t>
        <a:bodyPr/>
        <a:lstStyle/>
        <a:p>
          <a:endParaRPr lang="en-US"/>
        </a:p>
      </dgm:t>
    </dgm:pt>
    <dgm:pt modelId="{2E648FF3-1595-44F9-AB80-A5E47F3436E6}" type="sibTrans" cxnId="{97CAD722-50E4-461D-B2DC-9E8DA201147F}">
      <dgm:prSet/>
      <dgm:spPr/>
      <dgm:t>
        <a:bodyPr/>
        <a:lstStyle/>
        <a:p>
          <a:endParaRPr lang="en-US"/>
        </a:p>
      </dgm:t>
    </dgm:pt>
    <dgm:pt modelId="{A54B6C52-A390-4DC8-A579-F78370B5EE93}">
      <dgm:prSet custT="1"/>
      <dgm:spPr/>
      <dgm:t>
        <a:bodyPr/>
        <a:lstStyle/>
        <a:p>
          <a:r>
            <a:rPr lang="en-GB" sz="1800" b="1" dirty="0"/>
            <a:t>Marketing &amp; Commission</a:t>
          </a:r>
        </a:p>
      </dgm:t>
    </dgm:pt>
    <dgm:pt modelId="{3AE920AD-3D2C-486A-801E-85A01F065EC0}" type="parTrans" cxnId="{1BA6F8E2-72A1-41AC-8FDC-A51BC5F52C3D}">
      <dgm:prSet/>
      <dgm:spPr/>
      <dgm:t>
        <a:bodyPr/>
        <a:lstStyle/>
        <a:p>
          <a:endParaRPr lang="en-US"/>
        </a:p>
      </dgm:t>
    </dgm:pt>
    <dgm:pt modelId="{2EA5D949-A66D-4371-839D-2FDBCE40F5F4}" type="sibTrans" cxnId="{1BA6F8E2-72A1-41AC-8FDC-A51BC5F52C3D}">
      <dgm:prSet/>
      <dgm:spPr/>
      <dgm:t>
        <a:bodyPr/>
        <a:lstStyle/>
        <a:p>
          <a:endParaRPr lang="en-US"/>
        </a:p>
      </dgm:t>
    </dgm:pt>
    <dgm:pt modelId="{C9591A1D-E21C-4209-87A8-5EDD4BDE066D}">
      <dgm:prSet phldrT="[Text]" custT="1"/>
      <dgm:spPr/>
      <dgm:t>
        <a:bodyPr/>
        <a:lstStyle/>
        <a:p>
          <a:r>
            <a:rPr lang="en-GB" sz="1800" b="1" dirty="0"/>
            <a:t>Enterprise</a:t>
          </a:r>
          <a:endParaRPr lang="en-US" sz="1800" b="1" dirty="0"/>
        </a:p>
      </dgm:t>
    </dgm:pt>
    <dgm:pt modelId="{6235D7BD-702F-4525-8BEF-8EE896FCD8E4}" type="parTrans" cxnId="{38A3443D-853C-4417-863D-98A28879B587}">
      <dgm:prSet/>
      <dgm:spPr/>
      <dgm:t>
        <a:bodyPr/>
        <a:lstStyle/>
        <a:p>
          <a:endParaRPr lang="en-US"/>
        </a:p>
      </dgm:t>
    </dgm:pt>
    <dgm:pt modelId="{BF3D6DAC-FC2C-4AD6-ADAA-0BBD066C10D8}" type="sibTrans" cxnId="{38A3443D-853C-4417-863D-98A28879B587}">
      <dgm:prSet/>
      <dgm:spPr/>
      <dgm:t>
        <a:bodyPr/>
        <a:lstStyle/>
        <a:p>
          <a:endParaRPr lang="en-US"/>
        </a:p>
      </dgm:t>
    </dgm:pt>
    <dgm:pt modelId="{527E9B52-AEA4-473B-98C0-762C7367FB2A}">
      <dgm:prSet phldrT="[Text]" custT="1"/>
      <dgm:spPr/>
      <dgm:t>
        <a:bodyPr/>
        <a:lstStyle/>
        <a:p>
          <a:r>
            <a:rPr lang="en-GB" sz="1800" b="1" dirty="0"/>
            <a:t>Competitiveness</a:t>
          </a:r>
          <a:endParaRPr lang="en-US" sz="1800" b="1" dirty="0"/>
        </a:p>
      </dgm:t>
    </dgm:pt>
    <dgm:pt modelId="{A6B39131-BA3B-4F75-9DB1-6E42AB9F1C39}" type="parTrans" cxnId="{C080BA66-ECD1-4319-8A8E-24AC15B08509}">
      <dgm:prSet/>
      <dgm:spPr/>
      <dgm:t>
        <a:bodyPr/>
        <a:lstStyle/>
        <a:p>
          <a:endParaRPr lang="en-US"/>
        </a:p>
      </dgm:t>
    </dgm:pt>
    <dgm:pt modelId="{C4B3867C-2B35-4E30-8EF0-C2FC8DD3C5D0}" type="sibTrans" cxnId="{C080BA66-ECD1-4319-8A8E-24AC15B08509}">
      <dgm:prSet/>
      <dgm:spPr/>
      <dgm:t>
        <a:bodyPr/>
        <a:lstStyle/>
        <a:p>
          <a:endParaRPr lang="en-US"/>
        </a:p>
      </dgm:t>
    </dgm:pt>
    <dgm:pt modelId="{2DFC2FCF-82D3-4FE4-ADEF-AA8C5280B676}">
      <dgm:prSet custT="1"/>
      <dgm:spPr/>
      <dgm:t>
        <a:bodyPr/>
        <a:lstStyle/>
        <a:p>
          <a:r>
            <a:rPr lang="en-GB" sz="1800" b="1" dirty="0"/>
            <a:t>R&amp;D – Innovation</a:t>
          </a:r>
        </a:p>
      </dgm:t>
    </dgm:pt>
    <dgm:pt modelId="{D07DAE0E-CE86-4C62-AF3C-22BCABE06CA1}" type="parTrans" cxnId="{FB253E68-5414-420D-BA75-A30796FEB1FA}">
      <dgm:prSet/>
      <dgm:spPr/>
      <dgm:t>
        <a:bodyPr/>
        <a:lstStyle/>
        <a:p>
          <a:endParaRPr lang="en-US"/>
        </a:p>
      </dgm:t>
    </dgm:pt>
    <dgm:pt modelId="{218E8B8F-903B-48E3-8574-3C0C63199119}" type="sibTrans" cxnId="{FB253E68-5414-420D-BA75-A30796FEB1FA}">
      <dgm:prSet/>
      <dgm:spPr/>
      <dgm:t>
        <a:bodyPr/>
        <a:lstStyle/>
        <a:p>
          <a:endParaRPr lang="en-US"/>
        </a:p>
      </dgm:t>
    </dgm:pt>
    <dgm:pt modelId="{F2DDAFF6-09A5-4706-A8C4-1C928D08A1B2}">
      <dgm:prSet custT="1"/>
      <dgm:spPr/>
      <dgm:t>
        <a:bodyPr/>
        <a:lstStyle/>
        <a:p>
          <a:r>
            <a:rPr lang="en-GB" sz="1800" b="1" dirty="0"/>
            <a:t>Industrial Relation</a:t>
          </a:r>
        </a:p>
      </dgm:t>
    </dgm:pt>
    <dgm:pt modelId="{CA29CCA8-62F9-4611-BABB-0655740249FC}" type="parTrans" cxnId="{3523AAC3-2E61-436E-A8DC-9FAF7A0ACCDC}">
      <dgm:prSet/>
      <dgm:spPr/>
      <dgm:t>
        <a:bodyPr/>
        <a:lstStyle/>
        <a:p>
          <a:endParaRPr lang="en-US"/>
        </a:p>
      </dgm:t>
    </dgm:pt>
    <dgm:pt modelId="{2DEC5C19-2CB2-40D2-8D57-382EDED7B77B}" type="sibTrans" cxnId="{3523AAC3-2E61-436E-A8DC-9FAF7A0ACCDC}">
      <dgm:prSet/>
      <dgm:spPr/>
      <dgm:t>
        <a:bodyPr/>
        <a:lstStyle/>
        <a:p>
          <a:endParaRPr lang="en-US"/>
        </a:p>
      </dgm:t>
    </dgm:pt>
    <dgm:pt modelId="{71DA96D5-D03B-4299-8AFC-3B097771E1AD}">
      <dgm:prSet custT="1"/>
      <dgm:spPr/>
      <dgm:t>
        <a:bodyPr/>
        <a:lstStyle/>
        <a:p>
          <a:r>
            <a:rPr lang="en-GB" sz="1800" b="1" dirty="0"/>
            <a:t>Product development</a:t>
          </a:r>
        </a:p>
      </dgm:t>
    </dgm:pt>
    <dgm:pt modelId="{4AFDE13E-CFCC-4FBF-9E09-F20FC79D467E}" type="parTrans" cxnId="{9DC361E1-15A4-46C1-A73C-0143A11B2AE5}">
      <dgm:prSet/>
      <dgm:spPr/>
      <dgm:t>
        <a:bodyPr/>
        <a:lstStyle/>
        <a:p>
          <a:endParaRPr lang="en-US"/>
        </a:p>
      </dgm:t>
    </dgm:pt>
    <dgm:pt modelId="{4F816045-EC70-474B-8E5E-BB29D75051A7}" type="sibTrans" cxnId="{9DC361E1-15A4-46C1-A73C-0143A11B2AE5}">
      <dgm:prSet/>
      <dgm:spPr/>
      <dgm:t>
        <a:bodyPr/>
        <a:lstStyle/>
        <a:p>
          <a:endParaRPr lang="en-US"/>
        </a:p>
      </dgm:t>
    </dgm:pt>
    <dgm:pt modelId="{270FFB01-A496-4AEA-BFF8-2404D3A16E88}">
      <dgm:prSet custT="1"/>
      <dgm:spPr/>
      <dgm:t>
        <a:bodyPr/>
        <a:lstStyle/>
        <a:p>
          <a:r>
            <a:rPr lang="en-GB" sz="1800" b="1" dirty="0"/>
            <a:t>Export readiness</a:t>
          </a:r>
        </a:p>
      </dgm:t>
    </dgm:pt>
    <dgm:pt modelId="{D08F505D-7D7B-4D7A-95C3-02A2AC569B6B}" type="parTrans" cxnId="{C4B028B0-C0FF-4A1F-8E35-85A78D4CB0BB}">
      <dgm:prSet/>
      <dgm:spPr/>
      <dgm:t>
        <a:bodyPr/>
        <a:lstStyle/>
        <a:p>
          <a:endParaRPr lang="en-US"/>
        </a:p>
      </dgm:t>
    </dgm:pt>
    <dgm:pt modelId="{BD5DC75A-CC67-4C8C-9BF7-3388C001986E}" type="sibTrans" cxnId="{C4B028B0-C0FF-4A1F-8E35-85A78D4CB0BB}">
      <dgm:prSet/>
      <dgm:spPr/>
      <dgm:t>
        <a:bodyPr/>
        <a:lstStyle/>
        <a:p>
          <a:endParaRPr lang="en-US"/>
        </a:p>
      </dgm:t>
    </dgm:pt>
    <dgm:pt modelId="{B470F1A3-A15E-41E9-BCFA-1210BA1427FD}">
      <dgm:prSet custT="1"/>
      <dgm:spPr/>
      <dgm:t>
        <a:bodyPr/>
        <a:lstStyle/>
        <a:p>
          <a:r>
            <a:rPr lang="en-GB" sz="1800" b="1" dirty="0"/>
            <a:t>Compliance to standards &amp; Norms</a:t>
          </a:r>
        </a:p>
      </dgm:t>
    </dgm:pt>
    <dgm:pt modelId="{FBFB8EA3-0FCA-4CEC-90C8-F91C22FEAE6E}" type="sibTrans" cxnId="{3CA5407C-C021-49F1-8BC8-EE21549683BA}">
      <dgm:prSet/>
      <dgm:spPr/>
      <dgm:t>
        <a:bodyPr/>
        <a:lstStyle/>
        <a:p>
          <a:endParaRPr lang="en-US"/>
        </a:p>
      </dgm:t>
    </dgm:pt>
    <dgm:pt modelId="{B4B35C6B-E7DA-4C2A-856C-69D82B63432F}" type="parTrans" cxnId="{3CA5407C-C021-49F1-8BC8-EE21549683BA}">
      <dgm:prSet/>
      <dgm:spPr/>
      <dgm:t>
        <a:bodyPr/>
        <a:lstStyle/>
        <a:p>
          <a:endParaRPr lang="en-US"/>
        </a:p>
      </dgm:t>
    </dgm:pt>
    <dgm:pt modelId="{65355472-C211-4AF3-B89B-288531BE7F62}">
      <dgm:prSet custT="1"/>
      <dgm:spPr/>
      <dgm:t>
        <a:bodyPr/>
        <a:lstStyle/>
        <a:p>
          <a:r>
            <a:rPr lang="en-GB" sz="1800" b="1" dirty="0"/>
            <a:t>Trade Negotiations</a:t>
          </a:r>
        </a:p>
      </dgm:t>
    </dgm:pt>
    <dgm:pt modelId="{79EA0E1E-66E2-46A5-BE21-F1B77971B36F}" type="sibTrans" cxnId="{97A73F16-A98D-441B-A8DA-E3B986E2D1AE}">
      <dgm:prSet/>
      <dgm:spPr/>
      <dgm:t>
        <a:bodyPr/>
        <a:lstStyle/>
        <a:p>
          <a:endParaRPr lang="en-US"/>
        </a:p>
      </dgm:t>
    </dgm:pt>
    <dgm:pt modelId="{1655601C-2B7F-4935-9ACD-8BA2E7772CC2}" type="parTrans" cxnId="{97A73F16-A98D-441B-A8DA-E3B986E2D1AE}">
      <dgm:prSet/>
      <dgm:spPr/>
      <dgm:t>
        <a:bodyPr/>
        <a:lstStyle/>
        <a:p>
          <a:endParaRPr lang="en-US"/>
        </a:p>
      </dgm:t>
    </dgm:pt>
    <dgm:pt modelId="{BAD25E7B-459B-403B-B94B-E9C7C36DC28C}" type="pres">
      <dgm:prSet presAssocID="{0533B74D-77AC-49D7-9124-BC4FCD21F042}" presName="Name0" presStyleCnt="0">
        <dgm:presLayoutVars>
          <dgm:dir/>
          <dgm:animLvl val="lvl"/>
          <dgm:resizeHandles val="exact"/>
        </dgm:presLayoutVars>
      </dgm:prSet>
      <dgm:spPr/>
      <dgm:t>
        <a:bodyPr/>
        <a:lstStyle/>
        <a:p>
          <a:endParaRPr lang="en-US"/>
        </a:p>
      </dgm:t>
    </dgm:pt>
    <dgm:pt modelId="{3167A82B-19D8-41D5-B66A-3996C12E26A8}" type="pres">
      <dgm:prSet presAssocID="{CEF59155-6F1D-4D5A-9A1B-2916DE2D6B87}" presName="composite" presStyleCnt="0"/>
      <dgm:spPr/>
    </dgm:pt>
    <dgm:pt modelId="{0443F744-8499-4D77-A5A4-4280DB9551CE}" type="pres">
      <dgm:prSet presAssocID="{CEF59155-6F1D-4D5A-9A1B-2916DE2D6B87}" presName="parTx" presStyleLbl="alignNode1" presStyleIdx="0" presStyleCnt="5">
        <dgm:presLayoutVars>
          <dgm:chMax val="0"/>
          <dgm:chPref val="0"/>
          <dgm:bulletEnabled val="1"/>
        </dgm:presLayoutVars>
      </dgm:prSet>
      <dgm:spPr/>
      <dgm:t>
        <a:bodyPr/>
        <a:lstStyle/>
        <a:p>
          <a:endParaRPr lang="en-US"/>
        </a:p>
      </dgm:t>
    </dgm:pt>
    <dgm:pt modelId="{A36017E7-2EBF-4025-A71E-270CC4BC5B23}" type="pres">
      <dgm:prSet presAssocID="{CEF59155-6F1D-4D5A-9A1B-2916DE2D6B87}" presName="desTx" presStyleLbl="alignAccFollowNode1" presStyleIdx="0" presStyleCnt="5">
        <dgm:presLayoutVars>
          <dgm:bulletEnabled val="1"/>
        </dgm:presLayoutVars>
      </dgm:prSet>
      <dgm:spPr/>
      <dgm:t>
        <a:bodyPr/>
        <a:lstStyle/>
        <a:p>
          <a:endParaRPr lang="en-US"/>
        </a:p>
      </dgm:t>
    </dgm:pt>
    <dgm:pt modelId="{1A1C051B-DC1B-47DC-94B6-CACC5621E2B6}" type="pres">
      <dgm:prSet presAssocID="{3E01C6B5-D8EB-4C78-A4DE-9BC704A20F14}" presName="space" presStyleCnt="0"/>
      <dgm:spPr/>
    </dgm:pt>
    <dgm:pt modelId="{59AB9E43-CC1B-4FCF-AAC9-8E2F62667917}" type="pres">
      <dgm:prSet presAssocID="{63FFD458-0844-4FAE-A8F4-D875E866B6B8}" presName="composite" presStyleCnt="0"/>
      <dgm:spPr/>
    </dgm:pt>
    <dgm:pt modelId="{7B625C19-8319-42AB-B714-66FC2484A795}" type="pres">
      <dgm:prSet presAssocID="{63FFD458-0844-4FAE-A8F4-D875E866B6B8}" presName="parTx" presStyleLbl="alignNode1" presStyleIdx="1" presStyleCnt="5">
        <dgm:presLayoutVars>
          <dgm:chMax val="0"/>
          <dgm:chPref val="0"/>
          <dgm:bulletEnabled val="1"/>
        </dgm:presLayoutVars>
      </dgm:prSet>
      <dgm:spPr/>
      <dgm:t>
        <a:bodyPr/>
        <a:lstStyle/>
        <a:p>
          <a:endParaRPr lang="en-US"/>
        </a:p>
      </dgm:t>
    </dgm:pt>
    <dgm:pt modelId="{D7AB92E6-16AB-4B14-B643-4640AB344DC8}" type="pres">
      <dgm:prSet presAssocID="{63FFD458-0844-4FAE-A8F4-D875E866B6B8}" presName="desTx" presStyleLbl="alignAccFollowNode1" presStyleIdx="1" presStyleCnt="5">
        <dgm:presLayoutVars>
          <dgm:bulletEnabled val="1"/>
        </dgm:presLayoutVars>
      </dgm:prSet>
      <dgm:spPr/>
      <dgm:t>
        <a:bodyPr/>
        <a:lstStyle/>
        <a:p>
          <a:endParaRPr lang="en-US"/>
        </a:p>
      </dgm:t>
    </dgm:pt>
    <dgm:pt modelId="{1C48BC06-6DD4-4D47-8399-8E301B94E9E9}" type="pres">
      <dgm:prSet presAssocID="{88B08979-2830-407F-B967-F6C4140702C4}" presName="space" presStyleCnt="0"/>
      <dgm:spPr/>
    </dgm:pt>
    <dgm:pt modelId="{5D66EDEF-8182-470E-A6A8-98F5E19623A6}" type="pres">
      <dgm:prSet presAssocID="{AFA2BFB1-8610-4C9F-AA1C-6DD07ACB0B06}" presName="composite" presStyleCnt="0"/>
      <dgm:spPr/>
    </dgm:pt>
    <dgm:pt modelId="{F765DA5F-138D-4BC3-B9EB-8163FDA22C3C}" type="pres">
      <dgm:prSet presAssocID="{AFA2BFB1-8610-4C9F-AA1C-6DD07ACB0B06}" presName="parTx" presStyleLbl="alignNode1" presStyleIdx="2" presStyleCnt="5">
        <dgm:presLayoutVars>
          <dgm:chMax val="0"/>
          <dgm:chPref val="0"/>
          <dgm:bulletEnabled val="1"/>
        </dgm:presLayoutVars>
      </dgm:prSet>
      <dgm:spPr/>
      <dgm:t>
        <a:bodyPr/>
        <a:lstStyle/>
        <a:p>
          <a:endParaRPr lang="en-US"/>
        </a:p>
      </dgm:t>
    </dgm:pt>
    <dgm:pt modelId="{6228B13E-4144-4FCA-A38D-F3DA335D1583}" type="pres">
      <dgm:prSet presAssocID="{AFA2BFB1-8610-4C9F-AA1C-6DD07ACB0B06}" presName="desTx" presStyleLbl="alignAccFollowNode1" presStyleIdx="2" presStyleCnt="5">
        <dgm:presLayoutVars>
          <dgm:bulletEnabled val="1"/>
        </dgm:presLayoutVars>
      </dgm:prSet>
      <dgm:spPr/>
      <dgm:t>
        <a:bodyPr/>
        <a:lstStyle/>
        <a:p>
          <a:endParaRPr lang="en-US"/>
        </a:p>
      </dgm:t>
    </dgm:pt>
    <dgm:pt modelId="{3D64AC66-2E32-4B4B-AA07-1A2ED4E546A3}" type="pres">
      <dgm:prSet presAssocID="{EEF0D0BC-578F-4778-900B-83BCA5855E7B}" presName="space" presStyleCnt="0"/>
      <dgm:spPr/>
    </dgm:pt>
    <dgm:pt modelId="{8377B306-6315-4BF9-B4AA-AFA0D2885970}" type="pres">
      <dgm:prSet presAssocID="{C9591A1D-E21C-4209-87A8-5EDD4BDE066D}" presName="composite" presStyleCnt="0"/>
      <dgm:spPr/>
    </dgm:pt>
    <dgm:pt modelId="{DD26080B-E818-48CB-B685-2BD7F6D567E5}" type="pres">
      <dgm:prSet presAssocID="{C9591A1D-E21C-4209-87A8-5EDD4BDE066D}" presName="parTx" presStyleLbl="alignNode1" presStyleIdx="3" presStyleCnt="5">
        <dgm:presLayoutVars>
          <dgm:chMax val="0"/>
          <dgm:chPref val="0"/>
          <dgm:bulletEnabled val="1"/>
        </dgm:presLayoutVars>
      </dgm:prSet>
      <dgm:spPr/>
      <dgm:t>
        <a:bodyPr/>
        <a:lstStyle/>
        <a:p>
          <a:endParaRPr lang="en-US"/>
        </a:p>
      </dgm:t>
    </dgm:pt>
    <dgm:pt modelId="{19CF0848-F784-42E0-B94F-AFD4CF9755A0}" type="pres">
      <dgm:prSet presAssocID="{C9591A1D-E21C-4209-87A8-5EDD4BDE066D}" presName="desTx" presStyleLbl="alignAccFollowNode1" presStyleIdx="3" presStyleCnt="5">
        <dgm:presLayoutVars>
          <dgm:bulletEnabled val="1"/>
        </dgm:presLayoutVars>
      </dgm:prSet>
      <dgm:spPr/>
      <dgm:t>
        <a:bodyPr/>
        <a:lstStyle/>
        <a:p>
          <a:endParaRPr lang="en-US"/>
        </a:p>
      </dgm:t>
    </dgm:pt>
    <dgm:pt modelId="{6177092F-5CAA-41A4-ACA3-A028EAC8FBB2}" type="pres">
      <dgm:prSet presAssocID="{BF3D6DAC-FC2C-4AD6-ADAA-0BBD066C10D8}" presName="space" presStyleCnt="0"/>
      <dgm:spPr/>
    </dgm:pt>
    <dgm:pt modelId="{45F169F8-FAD5-4D67-A40F-1491D8E194F4}" type="pres">
      <dgm:prSet presAssocID="{2F0CDED6-825A-42BA-A34E-888CC4F5AECF}" presName="composite" presStyleCnt="0"/>
      <dgm:spPr/>
    </dgm:pt>
    <dgm:pt modelId="{A460B5B0-5455-4E12-9B16-A0FF3C11D791}" type="pres">
      <dgm:prSet presAssocID="{2F0CDED6-825A-42BA-A34E-888CC4F5AECF}" presName="parTx" presStyleLbl="alignNode1" presStyleIdx="4" presStyleCnt="5">
        <dgm:presLayoutVars>
          <dgm:chMax val="0"/>
          <dgm:chPref val="0"/>
          <dgm:bulletEnabled val="1"/>
        </dgm:presLayoutVars>
      </dgm:prSet>
      <dgm:spPr/>
      <dgm:t>
        <a:bodyPr/>
        <a:lstStyle/>
        <a:p>
          <a:endParaRPr lang="en-US"/>
        </a:p>
      </dgm:t>
    </dgm:pt>
    <dgm:pt modelId="{C293C21D-0A28-4DFE-8B7F-70E2C67DA147}" type="pres">
      <dgm:prSet presAssocID="{2F0CDED6-825A-42BA-A34E-888CC4F5AECF}" presName="desTx" presStyleLbl="alignAccFollowNode1" presStyleIdx="4" presStyleCnt="5">
        <dgm:presLayoutVars>
          <dgm:bulletEnabled val="1"/>
        </dgm:presLayoutVars>
      </dgm:prSet>
      <dgm:spPr/>
      <dgm:t>
        <a:bodyPr/>
        <a:lstStyle/>
        <a:p>
          <a:endParaRPr lang="en-US"/>
        </a:p>
      </dgm:t>
    </dgm:pt>
  </dgm:ptLst>
  <dgm:cxnLst>
    <dgm:cxn modelId="{38A3443D-853C-4417-863D-98A28879B587}" srcId="{0533B74D-77AC-49D7-9124-BC4FCD21F042}" destId="{C9591A1D-E21C-4209-87A8-5EDD4BDE066D}" srcOrd="3" destOrd="0" parTransId="{6235D7BD-702F-4525-8BEF-8EE896FCD8E4}" sibTransId="{BF3D6DAC-FC2C-4AD6-ADAA-0BBD066C10D8}"/>
    <dgm:cxn modelId="{54F0C36B-EFD8-4E60-B64F-BC17DC1232C3}" type="presOf" srcId="{63FFD458-0844-4FAE-A8F4-D875E866B6B8}" destId="{7B625C19-8319-42AB-B714-66FC2484A795}" srcOrd="0" destOrd="0" presId="urn:microsoft.com/office/officeart/2005/8/layout/hList1"/>
    <dgm:cxn modelId="{BC806CC8-C15E-4A8F-BDD1-B7D986DAF552}" type="presOf" srcId="{F2DDAFF6-09A5-4706-A8C4-1C928D08A1B2}" destId="{19CF0848-F784-42E0-B94F-AFD4CF9755A0}" srcOrd="0" destOrd="3" presId="urn:microsoft.com/office/officeart/2005/8/layout/hList1"/>
    <dgm:cxn modelId="{317B1623-5D41-4F39-AB98-35D75751DF61}" type="presOf" srcId="{527E9B52-AEA4-473B-98C0-762C7367FB2A}" destId="{19CF0848-F784-42E0-B94F-AFD4CF9755A0}" srcOrd="0" destOrd="0" presId="urn:microsoft.com/office/officeart/2005/8/layout/hList1"/>
    <dgm:cxn modelId="{9DA339BE-F012-4449-A61B-AE74B8F893E3}" type="presOf" srcId="{E66359A7-AE02-425E-B71F-5A72A2C0CECD}" destId="{A36017E7-2EBF-4025-A71E-270CC4BC5B23}" srcOrd="0" destOrd="1" presId="urn:microsoft.com/office/officeart/2005/8/layout/hList1"/>
    <dgm:cxn modelId="{73C27D4E-B4CE-4FC9-99EC-00AAF39EC883}" type="presOf" srcId="{71DA96D5-D03B-4299-8AFC-3B097771E1AD}" destId="{19CF0848-F784-42E0-B94F-AFD4CF9755A0}" srcOrd="0" destOrd="4" presId="urn:microsoft.com/office/officeart/2005/8/layout/hList1"/>
    <dgm:cxn modelId="{5B0E68B9-CD17-4EF3-94DE-31E533B05989}" srcId="{AFA2BFB1-8610-4C9F-AA1C-6DD07ACB0B06}" destId="{F1E79B53-FC1D-4428-A672-F322E829F9ED}" srcOrd="1" destOrd="0" parTransId="{B9BD1747-39E7-4BD2-8081-4803AE23202A}" sibTransId="{0705F5A0-A255-4202-A3FB-A3A3C7DB67C9}"/>
    <dgm:cxn modelId="{EE0406D3-52BA-44BC-99FB-FE6519F0D588}" srcId="{CEF59155-6F1D-4D5A-9A1B-2916DE2D6B87}" destId="{E66359A7-AE02-425E-B71F-5A72A2C0CECD}" srcOrd="1" destOrd="0" parTransId="{ECCC288A-F937-4DD5-909A-97C51967BED5}" sibTransId="{CF2B9073-394B-46CD-A37C-54C09C0EDEAC}"/>
    <dgm:cxn modelId="{C2C06F2C-00ED-4D43-99AF-DF0838F9E6FD}" srcId="{0533B74D-77AC-49D7-9124-BC4FCD21F042}" destId="{63FFD458-0844-4FAE-A8F4-D875E866B6B8}" srcOrd="1" destOrd="0" parTransId="{08751E99-0CCA-41F3-82B6-301CFD17B9B5}" sibTransId="{88B08979-2830-407F-B967-F6C4140702C4}"/>
    <dgm:cxn modelId="{45EC73BC-F5C8-4DD0-AFEE-CA8A3D7B25B7}" type="presOf" srcId="{DD6EC5CB-D206-4ABE-BFBF-6CDFC1BD0BC7}" destId="{D7AB92E6-16AB-4B14-B643-4640AB344DC8}" srcOrd="0" destOrd="1" presId="urn:microsoft.com/office/officeart/2005/8/layout/hList1"/>
    <dgm:cxn modelId="{7496FB4F-3160-4057-825E-85E9C9DE7DE5}" srcId="{CEF59155-6F1D-4D5A-9A1B-2916DE2D6B87}" destId="{23BCF238-1612-4142-A52C-9A2D9D8419BA}" srcOrd="0" destOrd="0" parTransId="{8FBA48CB-73D7-4133-8EEA-20A27B9FB356}" sibTransId="{7DB5FA15-5289-4752-A95E-28A1790B983F}"/>
    <dgm:cxn modelId="{84088E4A-37E1-46C5-90DF-AFE9031F77DD}" srcId="{0533B74D-77AC-49D7-9124-BC4FCD21F042}" destId="{AFA2BFB1-8610-4C9F-AA1C-6DD07ACB0B06}" srcOrd="2" destOrd="0" parTransId="{48B520E1-8529-443F-A65E-F376BED31963}" sibTransId="{EEF0D0BC-578F-4778-900B-83BCA5855E7B}"/>
    <dgm:cxn modelId="{B041F173-BBE3-4A3A-A5A8-1AF2BDDC5482}" srcId="{63FFD458-0844-4FAE-A8F4-D875E866B6B8}" destId="{DD6EC5CB-D206-4ABE-BFBF-6CDFC1BD0BC7}" srcOrd="1" destOrd="0" parTransId="{76837550-6292-44C7-BEA0-AC7594D95AEF}" sibTransId="{72E4376A-906B-4224-AE80-E1FB3CA01429}"/>
    <dgm:cxn modelId="{1BA6F8E2-72A1-41AC-8FDC-A51BC5F52C3D}" srcId="{2F0CDED6-825A-42BA-A34E-888CC4F5AECF}" destId="{A54B6C52-A390-4DC8-A579-F78370B5EE93}" srcOrd="1" destOrd="0" parTransId="{3AE920AD-3D2C-486A-801E-85A01F065EC0}" sibTransId="{2EA5D949-A66D-4371-839D-2FDBCE40F5F4}"/>
    <dgm:cxn modelId="{AC26F9B1-FE4B-4F2B-ABA1-17F4785DA208}" type="presOf" srcId="{A75E6759-26C5-4360-8475-11F44370F3E8}" destId="{C293C21D-0A28-4DFE-8B7F-70E2C67DA147}" srcOrd="0" destOrd="0" presId="urn:microsoft.com/office/officeart/2005/8/layout/hList1"/>
    <dgm:cxn modelId="{3CA5407C-C021-49F1-8BC8-EE21549683BA}" srcId="{C9591A1D-E21C-4209-87A8-5EDD4BDE066D}" destId="{B470F1A3-A15E-41E9-BCFA-1210BA1427FD}" srcOrd="1" destOrd="0" parTransId="{B4B35C6B-E7DA-4C2A-856C-69D82B63432F}" sibTransId="{FBFB8EA3-0FCA-4CEC-90C8-F91C22FEAE6E}"/>
    <dgm:cxn modelId="{F144444A-FF16-4F4B-BF2E-93D1D11C399A}" type="presOf" srcId="{2F0CDED6-825A-42BA-A34E-888CC4F5AECF}" destId="{A460B5B0-5455-4E12-9B16-A0FF3C11D791}" srcOrd="0" destOrd="0" presId="urn:microsoft.com/office/officeart/2005/8/layout/hList1"/>
    <dgm:cxn modelId="{D1C697B2-6566-4889-9D92-0FBD428A9C30}" type="presOf" srcId="{9BB4DBC1-0E7C-47AA-9D65-3D681CE96AFA}" destId="{D7AB92E6-16AB-4B14-B643-4640AB344DC8}" srcOrd="0" destOrd="0" presId="urn:microsoft.com/office/officeart/2005/8/layout/hList1"/>
    <dgm:cxn modelId="{C4B028B0-C0FF-4A1F-8E35-85A78D4CB0BB}" srcId="{C9591A1D-E21C-4209-87A8-5EDD4BDE066D}" destId="{270FFB01-A496-4AEA-BFF8-2404D3A16E88}" srcOrd="5" destOrd="0" parTransId="{D08F505D-7D7B-4D7A-95C3-02A2AC569B6B}" sibTransId="{BD5DC75A-CC67-4C8C-9BF7-3388C001986E}"/>
    <dgm:cxn modelId="{BEDBC3BE-2712-4029-83B6-DDA8CFF2F9A8}" type="presOf" srcId="{CEF59155-6F1D-4D5A-9A1B-2916DE2D6B87}" destId="{0443F744-8499-4D77-A5A4-4280DB9551CE}" srcOrd="0" destOrd="0" presId="urn:microsoft.com/office/officeart/2005/8/layout/hList1"/>
    <dgm:cxn modelId="{4D68F8A9-C077-4ECA-8FEA-02895CFBB34C}" type="presOf" srcId="{8F49ADA8-4A9D-4155-9650-9D9E4D4231D7}" destId="{6228B13E-4144-4FCA-A38D-F3DA335D1583}" srcOrd="0" destOrd="2" presId="urn:microsoft.com/office/officeart/2005/8/layout/hList1"/>
    <dgm:cxn modelId="{9DC361E1-15A4-46C1-A73C-0143A11B2AE5}" srcId="{C9591A1D-E21C-4209-87A8-5EDD4BDE066D}" destId="{71DA96D5-D03B-4299-8AFC-3B097771E1AD}" srcOrd="4" destOrd="0" parTransId="{4AFDE13E-CFCC-4FBF-9E09-F20FC79D467E}" sibTransId="{4F816045-EC70-474B-8E5E-BB29D75051A7}"/>
    <dgm:cxn modelId="{97CAD722-50E4-461D-B2DC-9E8DA201147F}" srcId="{2F0CDED6-825A-42BA-A34E-888CC4F5AECF}" destId="{A75E6759-26C5-4360-8475-11F44370F3E8}" srcOrd="0" destOrd="0" parTransId="{DE696EF8-3D70-4DE8-8E4F-CA76EFE99A5A}" sibTransId="{2E648FF3-1595-44F9-AB80-A5E47F3436E6}"/>
    <dgm:cxn modelId="{09C0F189-0ED2-44D0-8DBA-EA0579BFD160}" type="presOf" srcId="{65355472-C211-4AF3-B89B-288531BE7F62}" destId="{C293C21D-0A28-4DFE-8B7F-70E2C67DA147}" srcOrd="0" destOrd="2" presId="urn:microsoft.com/office/officeart/2005/8/layout/hList1"/>
    <dgm:cxn modelId="{671F1E46-DF6E-427F-AEA7-3F22EB3E437C}" type="presOf" srcId="{AFA2BFB1-8610-4C9F-AA1C-6DD07ACB0B06}" destId="{F765DA5F-138D-4BC3-B9EB-8163FDA22C3C}" srcOrd="0" destOrd="0" presId="urn:microsoft.com/office/officeart/2005/8/layout/hList1"/>
    <dgm:cxn modelId="{A5EC87E2-367A-4423-BE77-F71415AA3B05}" srcId="{AFA2BFB1-8610-4C9F-AA1C-6DD07ACB0B06}" destId="{E1DA82E5-9231-45E5-8BA7-7BAB0AC2F3C9}" srcOrd="0" destOrd="0" parTransId="{35AE7CDC-2FE0-4DEF-BD86-356ACB05AF74}" sibTransId="{0AB881EE-5D23-457F-AFE3-0F4A2CE9A2E6}"/>
    <dgm:cxn modelId="{40908281-2EE5-4663-BF21-6589C3D328D2}" srcId="{63FFD458-0844-4FAE-A8F4-D875E866B6B8}" destId="{9BB4DBC1-0E7C-47AA-9D65-3D681CE96AFA}" srcOrd="0" destOrd="0" parTransId="{5E31BE91-A00B-4032-9327-0431DE4A3F8F}" sibTransId="{7F4A5788-201F-4844-873F-7BA9E37EDDF7}"/>
    <dgm:cxn modelId="{E6AEC36E-4CCC-4A35-9076-6E0632D7308C}" type="presOf" srcId="{F1E79B53-FC1D-4428-A672-F322E829F9ED}" destId="{6228B13E-4144-4FCA-A38D-F3DA335D1583}" srcOrd="0" destOrd="1" presId="urn:microsoft.com/office/officeart/2005/8/layout/hList1"/>
    <dgm:cxn modelId="{26436686-629A-424A-9CF6-BF3D173D16FC}" type="presOf" srcId="{23BCF238-1612-4142-A52C-9A2D9D8419BA}" destId="{A36017E7-2EBF-4025-A71E-270CC4BC5B23}" srcOrd="0" destOrd="0" presId="urn:microsoft.com/office/officeart/2005/8/layout/hList1"/>
    <dgm:cxn modelId="{D420C897-24BD-49BA-930C-0B62F957F6D5}" type="presOf" srcId="{A54B6C52-A390-4DC8-A579-F78370B5EE93}" destId="{C293C21D-0A28-4DFE-8B7F-70E2C67DA147}" srcOrd="0" destOrd="1" presId="urn:microsoft.com/office/officeart/2005/8/layout/hList1"/>
    <dgm:cxn modelId="{294C26C9-1950-4B9D-8B2D-C237481E6C1A}" type="presOf" srcId="{E1DA82E5-9231-45E5-8BA7-7BAB0AC2F3C9}" destId="{6228B13E-4144-4FCA-A38D-F3DA335D1583}" srcOrd="0" destOrd="0" presId="urn:microsoft.com/office/officeart/2005/8/layout/hList1"/>
    <dgm:cxn modelId="{42A808DC-F349-4621-B35B-133BCC8797BA}" srcId="{0533B74D-77AC-49D7-9124-BC4FCD21F042}" destId="{2F0CDED6-825A-42BA-A34E-888CC4F5AECF}" srcOrd="4" destOrd="0" parTransId="{524A0780-AA05-41F6-AF3D-32C3717CDA59}" sibTransId="{EF1CDFB7-A096-4BF1-A01B-0A85F15A4D45}"/>
    <dgm:cxn modelId="{4F9E7442-919D-4FDE-80AB-7E4C095FC741}" srcId="{0533B74D-77AC-49D7-9124-BC4FCD21F042}" destId="{CEF59155-6F1D-4D5A-9A1B-2916DE2D6B87}" srcOrd="0" destOrd="0" parTransId="{03BA013F-E5A1-4876-AD4D-DF8D2AF086FF}" sibTransId="{3E01C6B5-D8EB-4C78-A4DE-9BC704A20F14}"/>
    <dgm:cxn modelId="{BE4339CA-1598-4230-847F-0B2867CA1815}" type="presOf" srcId="{B470F1A3-A15E-41E9-BCFA-1210BA1427FD}" destId="{19CF0848-F784-42E0-B94F-AFD4CF9755A0}" srcOrd="0" destOrd="1" presId="urn:microsoft.com/office/officeart/2005/8/layout/hList1"/>
    <dgm:cxn modelId="{C6E1C252-5C34-4485-AEAD-035288A86A87}" srcId="{AFA2BFB1-8610-4C9F-AA1C-6DD07ACB0B06}" destId="{8F49ADA8-4A9D-4155-9650-9D9E4D4231D7}" srcOrd="2" destOrd="0" parTransId="{140106EE-4D31-4028-9DA0-1E2926D24F76}" sibTransId="{3BDF407F-7BE1-450D-A94F-891AE50E59C6}"/>
    <dgm:cxn modelId="{97A73F16-A98D-441B-A8DA-E3B986E2D1AE}" srcId="{2F0CDED6-825A-42BA-A34E-888CC4F5AECF}" destId="{65355472-C211-4AF3-B89B-288531BE7F62}" srcOrd="2" destOrd="0" parTransId="{1655601C-2B7F-4935-9ACD-8BA2E7772CC2}" sibTransId="{79EA0E1E-66E2-46A5-BE21-F1B77971B36F}"/>
    <dgm:cxn modelId="{01D76513-77A2-4992-8F6D-08D38E080FF6}" type="presOf" srcId="{270FFB01-A496-4AEA-BFF8-2404D3A16E88}" destId="{19CF0848-F784-42E0-B94F-AFD4CF9755A0}" srcOrd="0" destOrd="5" presId="urn:microsoft.com/office/officeart/2005/8/layout/hList1"/>
    <dgm:cxn modelId="{FB253E68-5414-420D-BA75-A30796FEB1FA}" srcId="{C9591A1D-E21C-4209-87A8-5EDD4BDE066D}" destId="{2DFC2FCF-82D3-4FE4-ADEF-AA8C5280B676}" srcOrd="2" destOrd="0" parTransId="{D07DAE0E-CE86-4C62-AF3C-22BCABE06CA1}" sibTransId="{218E8B8F-903B-48E3-8574-3C0C63199119}"/>
    <dgm:cxn modelId="{3523AAC3-2E61-436E-A8DC-9FAF7A0ACCDC}" srcId="{C9591A1D-E21C-4209-87A8-5EDD4BDE066D}" destId="{F2DDAFF6-09A5-4706-A8C4-1C928D08A1B2}" srcOrd="3" destOrd="0" parTransId="{CA29CCA8-62F9-4611-BABB-0655740249FC}" sibTransId="{2DEC5C19-2CB2-40D2-8D57-382EDED7B77B}"/>
    <dgm:cxn modelId="{C080BA66-ECD1-4319-8A8E-24AC15B08509}" srcId="{C9591A1D-E21C-4209-87A8-5EDD4BDE066D}" destId="{527E9B52-AEA4-473B-98C0-762C7367FB2A}" srcOrd="0" destOrd="0" parTransId="{A6B39131-BA3B-4F75-9DB1-6E42AB9F1C39}" sibTransId="{C4B3867C-2B35-4E30-8EF0-C2FC8DD3C5D0}"/>
    <dgm:cxn modelId="{D4B2EFCF-A298-46D1-9A58-500195D1E594}" type="presOf" srcId="{C9591A1D-E21C-4209-87A8-5EDD4BDE066D}" destId="{DD26080B-E818-48CB-B685-2BD7F6D567E5}" srcOrd="0" destOrd="0" presId="urn:microsoft.com/office/officeart/2005/8/layout/hList1"/>
    <dgm:cxn modelId="{1B77F0AF-AF90-4480-9F0F-C7348A137FAF}" type="presOf" srcId="{0533B74D-77AC-49D7-9124-BC4FCD21F042}" destId="{BAD25E7B-459B-403B-B94B-E9C7C36DC28C}" srcOrd="0" destOrd="0" presId="urn:microsoft.com/office/officeart/2005/8/layout/hList1"/>
    <dgm:cxn modelId="{D30BCDDD-DB4A-4892-AFDF-565D8DCEAE0F}" type="presOf" srcId="{2DFC2FCF-82D3-4FE4-ADEF-AA8C5280B676}" destId="{19CF0848-F784-42E0-B94F-AFD4CF9755A0}" srcOrd="0" destOrd="2" presId="urn:microsoft.com/office/officeart/2005/8/layout/hList1"/>
    <dgm:cxn modelId="{A5B7AAF0-4F7F-4681-AAC5-03A351D266EB}" type="presParOf" srcId="{BAD25E7B-459B-403B-B94B-E9C7C36DC28C}" destId="{3167A82B-19D8-41D5-B66A-3996C12E26A8}" srcOrd="0" destOrd="0" presId="urn:microsoft.com/office/officeart/2005/8/layout/hList1"/>
    <dgm:cxn modelId="{0B3DCDB7-A1F0-48D0-8C3C-5514EFB2F703}" type="presParOf" srcId="{3167A82B-19D8-41D5-B66A-3996C12E26A8}" destId="{0443F744-8499-4D77-A5A4-4280DB9551CE}" srcOrd="0" destOrd="0" presId="urn:microsoft.com/office/officeart/2005/8/layout/hList1"/>
    <dgm:cxn modelId="{8CAF332A-845B-48E6-A184-2CBDF7FD5C30}" type="presParOf" srcId="{3167A82B-19D8-41D5-B66A-3996C12E26A8}" destId="{A36017E7-2EBF-4025-A71E-270CC4BC5B23}" srcOrd="1" destOrd="0" presId="urn:microsoft.com/office/officeart/2005/8/layout/hList1"/>
    <dgm:cxn modelId="{15D427EA-A60E-4AB1-8787-B0EFD7A6509D}" type="presParOf" srcId="{BAD25E7B-459B-403B-B94B-E9C7C36DC28C}" destId="{1A1C051B-DC1B-47DC-94B6-CACC5621E2B6}" srcOrd="1" destOrd="0" presId="urn:microsoft.com/office/officeart/2005/8/layout/hList1"/>
    <dgm:cxn modelId="{A85BB6C7-30D5-4C70-AB21-0CA0AD18ECDA}" type="presParOf" srcId="{BAD25E7B-459B-403B-B94B-E9C7C36DC28C}" destId="{59AB9E43-CC1B-4FCF-AAC9-8E2F62667917}" srcOrd="2" destOrd="0" presId="urn:microsoft.com/office/officeart/2005/8/layout/hList1"/>
    <dgm:cxn modelId="{70FD01E6-B6DC-4062-9BF0-8457A1F691A2}" type="presParOf" srcId="{59AB9E43-CC1B-4FCF-AAC9-8E2F62667917}" destId="{7B625C19-8319-42AB-B714-66FC2484A795}" srcOrd="0" destOrd="0" presId="urn:microsoft.com/office/officeart/2005/8/layout/hList1"/>
    <dgm:cxn modelId="{AA436AA3-F1F2-4A92-BEB6-961046B992C9}" type="presParOf" srcId="{59AB9E43-CC1B-4FCF-AAC9-8E2F62667917}" destId="{D7AB92E6-16AB-4B14-B643-4640AB344DC8}" srcOrd="1" destOrd="0" presId="urn:microsoft.com/office/officeart/2005/8/layout/hList1"/>
    <dgm:cxn modelId="{E9675817-9F54-4F15-929C-FDBBA9CF1044}" type="presParOf" srcId="{BAD25E7B-459B-403B-B94B-E9C7C36DC28C}" destId="{1C48BC06-6DD4-4D47-8399-8E301B94E9E9}" srcOrd="3" destOrd="0" presId="urn:microsoft.com/office/officeart/2005/8/layout/hList1"/>
    <dgm:cxn modelId="{9D37090C-B391-47EC-A11D-7B4B16C26F38}" type="presParOf" srcId="{BAD25E7B-459B-403B-B94B-E9C7C36DC28C}" destId="{5D66EDEF-8182-470E-A6A8-98F5E19623A6}" srcOrd="4" destOrd="0" presId="urn:microsoft.com/office/officeart/2005/8/layout/hList1"/>
    <dgm:cxn modelId="{84FD7EB1-39F9-47DD-B599-562831A35392}" type="presParOf" srcId="{5D66EDEF-8182-470E-A6A8-98F5E19623A6}" destId="{F765DA5F-138D-4BC3-B9EB-8163FDA22C3C}" srcOrd="0" destOrd="0" presId="urn:microsoft.com/office/officeart/2005/8/layout/hList1"/>
    <dgm:cxn modelId="{D5904017-C10D-46CE-A944-26477BCE92D3}" type="presParOf" srcId="{5D66EDEF-8182-470E-A6A8-98F5E19623A6}" destId="{6228B13E-4144-4FCA-A38D-F3DA335D1583}" srcOrd="1" destOrd="0" presId="urn:microsoft.com/office/officeart/2005/8/layout/hList1"/>
    <dgm:cxn modelId="{AB66ADAC-E0A4-4C89-96C2-4A22F231E092}" type="presParOf" srcId="{BAD25E7B-459B-403B-B94B-E9C7C36DC28C}" destId="{3D64AC66-2E32-4B4B-AA07-1A2ED4E546A3}" srcOrd="5" destOrd="0" presId="urn:microsoft.com/office/officeart/2005/8/layout/hList1"/>
    <dgm:cxn modelId="{E01FC821-89DF-464C-BD73-5DBB3A2D0350}" type="presParOf" srcId="{BAD25E7B-459B-403B-B94B-E9C7C36DC28C}" destId="{8377B306-6315-4BF9-B4AA-AFA0D2885970}" srcOrd="6" destOrd="0" presId="urn:microsoft.com/office/officeart/2005/8/layout/hList1"/>
    <dgm:cxn modelId="{FFA2FD0B-6591-48AC-8A9E-E802D129E45C}" type="presParOf" srcId="{8377B306-6315-4BF9-B4AA-AFA0D2885970}" destId="{DD26080B-E818-48CB-B685-2BD7F6D567E5}" srcOrd="0" destOrd="0" presId="urn:microsoft.com/office/officeart/2005/8/layout/hList1"/>
    <dgm:cxn modelId="{B9D76ED6-4028-4001-B925-066B7CD5A0C8}" type="presParOf" srcId="{8377B306-6315-4BF9-B4AA-AFA0D2885970}" destId="{19CF0848-F784-42E0-B94F-AFD4CF9755A0}" srcOrd="1" destOrd="0" presId="urn:microsoft.com/office/officeart/2005/8/layout/hList1"/>
    <dgm:cxn modelId="{E12DED94-1D72-4E23-BA52-A28AEC32BE2D}" type="presParOf" srcId="{BAD25E7B-459B-403B-B94B-E9C7C36DC28C}" destId="{6177092F-5CAA-41A4-ACA3-A028EAC8FBB2}" srcOrd="7" destOrd="0" presId="urn:microsoft.com/office/officeart/2005/8/layout/hList1"/>
    <dgm:cxn modelId="{2F947F17-5DDA-40C1-A99F-F338AE1A6475}" type="presParOf" srcId="{BAD25E7B-459B-403B-B94B-E9C7C36DC28C}" destId="{45F169F8-FAD5-4D67-A40F-1491D8E194F4}" srcOrd="8" destOrd="0" presId="urn:microsoft.com/office/officeart/2005/8/layout/hList1"/>
    <dgm:cxn modelId="{B46B5C46-2467-412F-8636-4566348318E7}" type="presParOf" srcId="{45F169F8-FAD5-4D67-A40F-1491D8E194F4}" destId="{A460B5B0-5455-4E12-9B16-A0FF3C11D791}" srcOrd="0" destOrd="0" presId="urn:microsoft.com/office/officeart/2005/8/layout/hList1"/>
    <dgm:cxn modelId="{0A65B4B8-C91D-4199-85E5-74767A74D66D}" type="presParOf" srcId="{45F169F8-FAD5-4D67-A40F-1491D8E194F4}" destId="{C293C21D-0A28-4DFE-8B7F-70E2C67DA1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CC1E3-8A8D-46A5-9B8E-62FB8EAF5480}" type="doc">
      <dgm:prSet loTypeId="urn:microsoft.com/office/officeart/2009/3/layout/StepUpProcess" loCatId="process" qsTypeId="urn:microsoft.com/office/officeart/2005/8/quickstyle/simple4" qsCatId="simple" csTypeId="urn:microsoft.com/office/officeart/2005/8/colors/accent1_2" csCatId="accent1" phldr="1"/>
      <dgm:spPr/>
    </dgm:pt>
    <dgm:pt modelId="{6A87FACD-4CDA-4661-83D8-35ABC347AFE6}">
      <dgm:prSet phldrT="[Text]"/>
      <dgm:spPr/>
      <dgm:t>
        <a:bodyPr/>
        <a:lstStyle/>
        <a:p>
          <a:r>
            <a:rPr lang="en-GB" b="1" dirty="0"/>
            <a:t>Review &amp; Analysis</a:t>
          </a:r>
        </a:p>
      </dgm:t>
    </dgm:pt>
    <dgm:pt modelId="{564D943B-7151-4A7E-8A3A-C2757A1F2C79}" type="parTrans" cxnId="{959A7961-F434-4B71-BC52-6038883AE7B0}">
      <dgm:prSet/>
      <dgm:spPr/>
      <dgm:t>
        <a:bodyPr/>
        <a:lstStyle/>
        <a:p>
          <a:endParaRPr lang="en-GB"/>
        </a:p>
      </dgm:t>
    </dgm:pt>
    <dgm:pt modelId="{EC8DC984-D90F-4FB0-9E4E-BF870A082671}" type="sibTrans" cxnId="{959A7961-F434-4B71-BC52-6038883AE7B0}">
      <dgm:prSet/>
      <dgm:spPr/>
      <dgm:t>
        <a:bodyPr/>
        <a:lstStyle/>
        <a:p>
          <a:endParaRPr lang="en-GB"/>
        </a:p>
      </dgm:t>
    </dgm:pt>
    <dgm:pt modelId="{02063403-563B-43A6-AEC6-9911A642D629}">
      <dgm:prSet phldrT="[Text]"/>
      <dgm:spPr/>
      <dgm:t>
        <a:bodyPr/>
        <a:lstStyle/>
        <a:p>
          <a:r>
            <a:rPr lang="en-GB" b="1"/>
            <a:t>Consultation</a:t>
          </a:r>
        </a:p>
      </dgm:t>
    </dgm:pt>
    <dgm:pt modelId="{4B93E06D-F8CF-4D25-849C-555205904096}" type="parTrans" cxnId="{A560D874-933D-4609-8AC3-9562818B2821}">
      <dgm:prSet/>
      <dgm:spPr/>
      <dgm:t>
        <a:bodyPr/>
        <a:lstStyle/>
        <a:p>
          <a:endParaRPr lang="en-GB"/>
        </a:p>
      </dgm:t>
    </dgm:pt>
    <dgm:pt modelId="{CD510318-B356-4D94-B506-C0ECF6AA0B09}" type="sibTrans" cxnId="{A560D874-933D-4609-8AC3-9562818B2821}">
      <dgm:prSet/>
      <dgm:spPr/>
      <dgm:t>
        <a:bodyPr/>
        <a:lstStyle/>
        <a:p>
          <a:endParaRPr lang="en-GB"/>
        </a:p>
      </dgm:t>
    </dgm:pt>
    <dgm:pt modelId="{D56D6AE0-F22E-4A66-82A9-A9724A06E979}">
      <dgm:prSet phldrT="[Text]"/>
      <dgm:spPr/>
      <dgm:t>
        <a:bodyPr/>
        <a:lstStyle/>
        <a:p>
          <a:r>
            <a:rPr lang="en-GB" b="1"/>
            <a:t>Strategy</a:t>
          </a:r>
        </a:p>
      </dgm:t>
    </dgm:pt>
    <dgm:pt modelId="{FCEE9B9D-3DDA-4059-9779-8EA07DA562AE}" type="parTrans" cxnId="{14E1A493-0AD3-4A1E-AB7F-FB84805D90A5}">
      <dgm:prSet/>
      <dgm:spPr/>
      <dgm:t>
        <a:bodyPr/>
        <a:lstStyle/>
        <a:p>
          <a:endParaRPr lang="en-GB"/>
        </a:p>
      </dgm:t>
    </dgm:pt>
    <dgm:pt modelId="{91F2461A-94EE-4661-8D0A-0E7E93670EAB}" type="sibTrans" cxnId="{14E1A493-0AD3-4A1E-AB7F-FB84805D90A5}">
      <dgm:prSet/>
      <dgm:spPr/>
      <dgm:t>
        <a:bodyPr/>
        <a:lstStyle/>
        <a:p>
          <a:endParaRPr lang="en-GB"/>
        </a:p>
      </dgm:t>
    </dgm:pt>
    <dgm:pt modelId="{28AFC910-42B2-4EDB-8646-062F4008B43B}">
      <dgm:prSet/>
      <dgm:spPr/>
      <dgm:t>
        <a:bodyPr/>
        <a:lstStyle/>
        <a:p>
          <a:r>
            <a:rPr lang="en-GB" b="1"/>
            <a:t>Validation</a:t>
          </a:r>
        </a:p>
      </dgm:t>
    </dgm:pt>
    <dgm:pt modelId="{FBE92DF6-3C90-4ACF-8443-BD4724CBC403}" type="parTrans" cxnId="{4AC74CB3-9A36-4F3E-82C5-8C482E9FBE87}">
      <dgm:prSet/>
      <dgm:spPr/>
      <dgm:t>
        <a:bodyPr/>
        <a:lstStyle/>
        <a:p>
          <a:endParaRPr lang="en-GB"/>
        </a:p>
      </dgm:t>
    </dgm:pt>
    <dgm:pt modelId="{F7D5984F-A570-406D-B251-0272DA748389}" type="sibTrans" cxnId="{4AC74CB3-9A36-4F3E-82C5-8C482E9FBE87}">
      <dgm:prSet/>
      <dgm:spPr/>
      <dgm:t>
        <a:bodyPr/>
        <a:lstStyle/>
        <a:p>
          <a:endParaRPr lang="en-GB"/>
        </a:p>
      </dgm:t>
    </dgm:pt>
    <dgm:pt modelId="{CEF9A665-53BF-4D83-AE34-CB98B9C37195}">
      <dgm:prSet/>
      <dgm:spPr/>
      <dgm:t>
        <a:bodyPr/>
        <a:lstStyle/>
        <a:p>
          <a:r>
            <a:rPr lang="en-GB" b="1"/>
            <a:t>Capacity Building</a:t>
          </a:r>
        </a:p>
      </dgm:t>
    </dgm:pt>
    <dgm:pt modelId="{E98CCA4A-3A77-4760-A995-4B758339D1F2}" type="parTrans" cxnId="{17E8488E-775C-4C36-B20F-CACB48B9CF36}">
      <dgm:prSet/>
      <dgm:spPr/>
      <dgm:t>
        <a:bodyPr/>
        <a:lstStyle/>
        <a:p>
          <a:endParaRPr lang="en-GB"/>
        </a:p>
      </dgm:t>
    </dgm:pt>
    <dgm:pt modelId="{92EF4CAC-3401-4029-A731-B0791F3C0155}" type="sibTrans" cxnId="{17E8488E-775C-4C36-B20F-CACB48B9CF36}">
      <dgm:prSet/>
      <dgm:spPr/>
      <dgm:t>
        <a:bodyPr/>
        <a:lstStyle/>
        <a:p>
          <a:endParaRPr lang="en-GB"/>
        </a:p>
      </dgm:t>
    </dgm:pt>
    <dgm:pt modelId="{49C284FD-0448-4949-9352-502E24C096C3}">
      <dgm:prSet/>
      <dgm:spPr/>
      <dgm:t>
        <a:bodyPr/>
        <a:lstStyle/>
        <a:p>
          <a:r>
            <a:rPr lang="en-GB" b="1" dirty="0"/>
            <a:t>Handing Over</a:t>
          </a:r>
        </a:p>
      </dgm:t>
    </dgm:pt>
    <dgm:pt modelId="{C6C6AAFE-39C8-4447-A3A1-00B44F241F3F}" type="parTrans" cxnId="{1F539992-0547-4254-AA36-5670AF8E48F6}">
      <dgm:prSet/>
      <dgm:spPr/>
      <dgm:t>
        <a:bodyPr/>
        <a:lstStyle/>
        <a:p>
          <a:endParaRPr lang="en-GB"/>
        </a:p>
      </dgm:t>
    </dgm:pt>
    <dgm:pt modelId="{53149AA0-3F6F-449F-BC02-EC3AB2129EDD}" type="sibTrans" cxnId="{1F539992-0547-4254-AA36-5670AF8E48F6}">
      <dgm:prSet/>
      <dgm:spPr/>
      <dgm:t>
        <a:bodyPr/>
        <a:lstStyle/>
        <a:p>
          <a:endParaRPr lang="en-GB"/>
        </a:p>
      </dgm:t>
    </dgm:pt>
    <dgm:pt modelId="{E8EE772E-4F3D-4180-AD98-D7B8D8FE9BE9}" type="pres">
      <dgm:prSet presAssocID="{AA2CC1E3-8A8D-46A5-9B8E-62FB8EAF5480}" presName="rootnode" presStyleCnt="0">
        <dgm:presLayoutVars>
          <dgm:chMax/>
          <dgm:chPref/>
          <dgm:dir/>
          <dgm:animLvl val="lvl"/>
        </dgm:presLayoutVars>
      </dgm:prSet>
      <dgm:spPr/>
    </dgm:pt>
    <dgm:pt modelId="{716348B3-23B3-4DE1-BBF9-C3A1F8847A63}" type="pres">
      <dgm:prSet presAssocID="{6A87FACD-4CDA-4661-83D8-35ABC347AFE6}" presName="composite" presStyleCnt="0"/>
      <dgm:spPr/>
    </dgm:pt>
    <dgm:pt modelId="{7D4F29AC-1E7C-4C7D-9A15-B000BABE6B48}" type="pres">
      <dgm:prSet presAssocID="{6A87FACD-4CDA-4661-83D8-35ABC347AFE6}" presName="LShape" presStyleLbl="alignNode1" presStyleIdx="0" presStyleCnt="11"/>
      <dgm:spPr/>
    </dgm:pt>
    <dgm:pt modelId="{39DAE390-C8A5-4C82-B00B-A6C3F36AEBE8}" type="pres">
      <dgm:prSet presAssocID="{6A87FACD-4CDA-4661-83D8-35ABC347AFE6}" presName="ParentText" presStyleLbl="revTx" presStyleIdx="0" presStyleCnt="6">
        <dgm:presLayoutVars>
          <dgm:chMax val="0"/>
          <dgm:chPref val="0"/>
          <dgm:bulletEnabled val="1"/>
        </dgm:presLayoutVars>
      </dgm:prSet>
      <dgm:spPr/>
      <dgm:t>
        <a:bodyPr/>
        <a:lstStyle/>
        <a:p>
          <a:endParaRPr lang="en-US"/>
        </a:p>
      </dgm:t>
    </dgm:pt>
    <dgm:pt modelId="{166026DB-105A-41D8-A23D-8A3D4824E405}" type="pres">
      <dgm:prSet presAssocID="{6A87FACD-4CDA-4661-83D8-35ABC347AFE6}" presName="Triangle" presStyleLbl="alignNode1" presStyleIdx="1" presStyleCnt="11"/>
      <dgm:spPr/>
    </dgm:pt>
    <dgm:pt modelId="{62E029C6-8199-4558-8DCB-531F84F89D23}" type="pres">
      <dgm:prSet presAssocID="{EC8DC984-D90F-4FB0-9E4E-BF870A082671}" presName="sibTrans" presStyleCnt="0"/>
      <dgm:spPr/>
    </dgm:pt>
    <dgm:pt modelId="{A9CED3C9-A3E2-4D91-93A5-33830A643D18}" type="pres">
      <dgm:prSet presAssocID="{EC8DC984-D90F-4FB0-9E4E-BF870A082671}" presName="space" presStyleCnt="0"/>
      <dgm:spPr/>
    </dgm:pt>
    <dgm:pt modelId="{FBD0F5BD-7E86-46FB-AA9B-85A055EC4361}" type="pres">
      <dgm:prSet presAssocID="{02063403-563B-43A6-AEC6-9911A642D629}" presName="composite" presStyleCnt="0"/>
      <dgm:spPr/>
    </dgm:pt>
    <dgm:pt modelId="{DCC58600-9284-4E4D-B41D-C09752B765D9}" type="pres">
      <dgm:prSet presAssocID="{02063403-563B-43A6-AEC6-9911A642D629}" presName="LShape" presStyleLbl="alignNode1" presStyleIdx="2" presStyleCnt="11"/>
      <dgm:spPr/>
    </dgm:pt>
    <dgm:pt modelId="{62EBF9B0-B172-426A-B6ED-1B98BEAA5FF9}" type="pres">
      <dgm:prSet presAssocID="{02063403-563B-43A6-AEC6-9911A642D629}" presName="ParentText" presStyleLbl="revTx" presStyleIdx="1" presStyleCnt="6">
        <dgm:presLayoutVars>
          <dgm:chMax val="0"/>
          <dgm:chPref val="0"/>
          <dgm:bulletEnabled val="1"/>
        </dgm:presLayoutVars>
      </dgm:prSet>
      <dgm:spPr/>
      <dgm:t>
        <a:bodyPr/>
        <a:lstStyle/>
        <a:p>
          <a:endParaRPr lang="en-US"/>
        </a:p>
      </dgm:t>
    </dgm:pt>
    <dgm:pt modelId="{30F25C44-D8AB-450D-BB0C-47B64F093BC6}" type="pres">
      <dgm:prSet presAssocID="{02063403-563B-43A6-AEC6-9911A642D629}" presName="Triangle" presStyleLbl="alignNode1" presStyleIdx="3" presStyleCnt="11"/>
      <dgm:spPr/>
    </dgm:pt>
    <dgm:pt modelId="{CC54462F-AB1F-4C84-ABB8-DCD2FE6838BB}" type="pres">
      <dgm:prSet presAssocID="{CD510318-B356-4D94-B506-C0ECF6AA0B09}" presName="sibTrans" presStyleCnt="0"/>
      <dgm:spPr/>
    </dgm:pt>
    <dgm:pt modelId="{AECDF2F0-4BB5-4B90-831E-8BB9ED1A7118}" type="pres">
      <dgm:prSet presAssocID="{CD510318-B356-4D94-B506-C0ECF6AA0B09}" presName="space" presStyleCnt="0"/>
      <dgm:spPr/>
    </dgm:pt>
    <dgm:pt modelId="{1735F658-AD8E-4C89-A799-7AAB2368BB4F}" type="pres">
      <dgm:prSet presAssocID="{D56D6AE0-F22E-4A66-82A9-A9724A06E979}" presName="composite" presStyleCnt="0"/>
      <dgm:spPr/>
    </dgm:pt>
    <dgm:pt modelId="{5AE006D3-3E64-45A7-B28B-95DEFF6DC6C7}" type="pres">
      <dgm:prSet presAssocID="{D56D6AE0-F22E-4A66-82A9-A9724A06E979}" presName="LShape" presStyleLbl="alignNode1" presStyleIdx="4" presStyleCnt="11"/>
      <dgm:spPr/>
    </dgm:pt>
    <dgm:pt modelId="{54762BDB-E8F0-46DB-A1AD-1B5E9A132111}" type="pres">
      <dgm:prSet presAssocID="{D56D6AE0-F22E-4A66-82A9-A9724A06E979}" presName="ParentText" presStyleLbl="revTx" presStyleIdx="2" presStyleCnt="6">
        <dgm:presLayoutVars>
          <dgm:chMax val="0"/>
          <dgm:chPref val="0"/>
          <dgm:bulletEnabled val="1"/>
        </dgm:presLayoutVars>
      </dgm:prSet>
      <dgm:spPr/>
      <dgm:t>
        <a:bodyPr/>
        <a:lstStyle/>
        <a:p>
          <a:endParaRPr lang="en-US"/>
        </a:p>
      </dgm:t>
    </dgm:pt>
    <dgm:pt modelId="{57AC52A1-A9D0-496A-AEFA-E88576C688C3}" type="pres">
      <dgm:prSet presAssocID="{D56D6AE0-F22E-4A66-82A9-A9724A06E979}" presName="Triangle" presStyleLbl="alignNode1" presStyleIdx="5" presStyleCnt="11"/>
      <dgm:spPr/>
    </dgm:pt>
    <dgm:pt modelId="{42800F45-68B1-4FDB-98F5-A24E2CA46631}" type="pres">
      <dgm:prSet presAssocID="{91F2461A-94EE-4661-8D0A-0E7E93670EAB}" presName="sibTrans" presStyleCnt="0"/>
      <dgm:spPr/>
    </dgm:pt>
    <dgm:pt modelId="{811CF4F9-EC45-4F00-858C-9175738EA3A6}" type="pres">
      <dgm:prSet presAssocID="{91F2461A-94EE-4661-8D0A-0E7E93670EAB}" presName="space" presStyleCnt="0"/>
      <dgm:spPr/>
    </dgm:pt>
    <dgm:pt modelId="{D1FC9BF2-BB28-4438-97EC-5CFEBE4A2BD3}" type="pres">
      <dgm:prSet presAssocID="{28AFC910-42B2-4EDB-8646-062F4008B43B}" presName="composite" presStyleCnt="0"/>
      <dgm:spPr/>
    </dgm:pt>
    <dgm:pt modelId="{1EE49A7C-F59A-492D-821B-F6A679C84376}" type="pres">
      <dgm:prSet presAssocID="{28AFC910-42B2-4EDB-8646-062F4008B43B}" presName="LShape" presStyleLbl="alignNode1" presStyleIdx="6" presStyleCnt="11"/>
      <dgm:spPr/>
    </dgm:pt>
    <dgm:pt modelId="{C9F50260-03F8-4B9E-BE5F-30A348B85874}" type="pres">
      <dgm:prSet presAssocID="{28AFC910-42B2-4EDB-8646-062F4008B43B}" presName="ParentText" presStyleLbl="revTx" presStyleIdx="3" presStyleCnt="6">
        <dgm:presLayoutVars>
          <dgm:chMax val="0"/>
          <dgm:chPref val="0"/>
          <dgm:bulletEnabled val="1"/>
        </dgm:presLayoutVars>
      </dgm:prSet>
      <dgm:spPr/>
      <dgm:t>
        <a:bodyPr/>
        <a:lstStyle/>
        <a:p>
          <a:endParaRPr lang="en-US"/>
        </a:p>
      </dgm:t>
    </dgm:pt>
    <dgm:pt modelId="{38822904-1360-4EDE-924A-2B4655273350}" type="pres">
      <dgm:prSet presAssocID="{28AFC910-42B2-4EDB-8646-062F4008B43B}" presName="Triangle" presStyleLbl="alignNode1" presStyleIdx="7" presStyleCnt="11"/>
      <dgm:spPr/>
    </dgm:pt>
    <dgm:pt modelId="{F37E9AFB-9D53-4EAD-AEB1-002080B5B2C4}" type="pres">
      <dgm:prSet presAssocID="{F7D5984F-A570-406D-B251-0272DA748389}" presName="sibTrans" presStyleCnt="0"/>
      <dgm:spPr/>
    </dgm:pt>
    <dgm:pt modelId="{FD441C35-B4A6-4581-B468-2DBFDA6BF12F}" type="pres">
      <dgm:prSet presAssocID="{F7D5984F-A570-406D-B251-0272DA748389}" presName="space" presStyleCnt="0"/>
      <dgm:spPr/>
    </dgm:pt>
    <dgm:pt modelId="{255596F6-C53F-4643-99BF-04A8296FE8D1}" type="pres">
      <dgm:prSet presAssocID="{CEF9A665-53BF-4D83-AE34-CB98B9C37195}" presName="composite" presStyleCnt="0"/>
      <dgm:spPr/>
    </dgm:pt>
    <dgm:pt modelId="{E631096B-3FC6-4CAE-BB19-4F49813481BE}" type="pres">
      <dgm:prSet presAssocID="{CEF9A665-53BF-4D83-AE34-CB98B9C37195}" presName="LShape" presStyleLbl="alignNode1" presStyleIdx="8" presStyleCnt="11"/>
      <dgm:spPr/>
    </dgm:pt>
    <dgm:pt modelId="{895099F0-C2B5-4B0B-83C3-9D5DCA3C4A2C}" type="pres">
      <dgm:prSet presAssocID="{CEF9A665-53BF-4D83-AE34-CB98B9C37195}" presName="ParentText" presStyleLbl="revTx" presStyleIdx="4" presStyleCnt="6">
        <dgm:presLayoutVars>
          <dgm:chMax val="0"/>
          <dgm:chPref val="0"/>
          <dgm:bulletEnabled val="1"/>
        </dgm:presLayoutVars>
      </dgm:prSet>
      <dgm:spPr/>
      <dgm:t>
        <a:bodyPr/>
        <a:lstStyle/>
        <a:p>
          <a:endParaRPr lang="en-US"/>
        </a:p>
      </dgm:t>
    </dgm:pt>
    <dgm:pt modelId="{A526971B-5C3B-4A65-B231-96F56999DC4D}" type="pres">
      <dgm:prSet presAssocID="{CEF9A665-53BF-4D83-AE34-CB98B9C37195}" presName="Triangle" presStyleLbl="alignNode1" presStyleIdx="9" presStyleCnt="11"/>
      <dgm:spPr/>
    </dgm:pt>
    <dgm:pt modelId="{B83F901B-8B24-4FB6-86BC-5BB9084577D8}" type="pres">
      <dgm:prSet presAssocID="{92EF4CAC-3401-4029-A731-B0791F3C0155}" presName="sibTrans" presStyleCnt="0"/>
      <dgm:spPr/>
    </dgm:pt>
    <dgm:pt modelId="{B83BE9A3-CFD6-4F22-9190-C40A79977B10}" type="pres">
      <dgm:prSet presAssocID="{92EF4CAC-3401-4029-A731-B0791F3C0155}" presName="space" presStyleCnt="0"/>
      <dgm:spPr/>
    </dgm:pt>
    <dgm:pt modelId="{4AA6DA3C-3D8F-4429-93CC-12417623924E}" type="pres">
      <dgm:prSet presAssocID="{49C284FD-0448-4949-9352-502E24C096C3}" presName="composite" presStyleCnt="0"/>
      <dgm:spPr/>
    </dgm:pt>
    <dgm:pt modelId="{75FFBF4C-68DC-4B7B-BADF-1623C6E70DC4}" type="pres">
      <dgm:prSet presAssocID="{49C284FD-0448-4949-9352-502E24C096C3}" presName="LShape" presStyleLbl="alignNode1" presStyleIdx="10" presStyleCnt="11"/>
      <dgm:spPr/>
    </dgm:pt>
    <dgm:pt modelId="{082EA07F-CC46-41E6-83CE-D3C3D4D63091}" type="pres">
      <dgm:prSet presAssocID="{49C284FD-0448-4949-9352-502E24C096C3}" presName="ParentText" presStyleLbl="revTx" presStyleIdx="5" presStyleCnt="6">
        <dgm:presLayoutVars>
          <dgm:chMax val="0"/>
          <dgm:chPref val="0"/>
          <dgm:bulletEnabled val="1"/>
        </dgm:presLayoutVars>
      </dgm:prSet>
      <dgm:spPr/>
      <dgm:t>
        <a:bodyPr/>
        <a:lstStyle/>
        <a:p>
          <a:endParaRPr lang="en-US"/>
        </a:p>
      </dgm:t>
    </dgm:pt>
  </dgm:ptLst>
  <dgm:cxnLst>
    <dgm:cxn modelId="{17E8488E-775C-4C36-B20F-CACB48B9CF36}" srcId="{AA2CC1E3-8A8D-46A5-9B8E-62FB8EAF5480}" destId="{CEF9A665-53BF-4D83-AE34-CB98B9C37195}" srcOrd="4" destOrd="0" parTransId="{E98CCA4A-3A77-4760-A995-4B758339D1F2}" sibTransId="{92EF4CAC-3401-4029-A731-B0791F3C0155}"/>
    <dgm:cxn modelId="{14E1A493-0AD3-4A1E-AB7F-FB84805D90A5}" srcId="{AA2CC1E3-8A8D-46A5-9B8E-62FB8EAF5480}" destId="{D56D6AE0-F22E-4A66-82A9-A9724A06E979}" srcOrd="2" destOrd="0" parTransId="{FCEE9B9D-3DDA-4059-9779-8EA07DA562AE}" sibTransId="{91F2461A-94EE-4661-8D0A-0E7E93670EAB}"/>
    <dgm:cxn modelId="{A560D874-933D-4609-8AC3-9562818B2821}" srcId="{AA2CC1E3-8A8D-46A5-9B8E-62FB8EAF5480}" destId="{02063403-563B-43A6-AEC6-9911A642D629}" srcOrd="1" destOrd="0" parTransId="{4B93E06D-F8CF-4D25-849C-555205904096}" sibTransId="{CD510318-B356-4D94-B506-C0ECF6AA0B09}"/>
    <dgm:cxn modelId="{11C96843-0A0F-40B7-A123-09030374B47B}" type="presOf" srcId="{02063403-563B-43A6-AEC6-9911A642D629}" destId="{62EBF9B0-B172-426A-B6ED-1B98BEAA5FF9}" srcOrd="0" destOrd="0" presId="urn:microsoft.com/office/officeart/2009/3/layout/StepUpProcess"/>
    <dgm:cxn modelId="{4AC74CB3-9A36-4F3E-82C5-8C482E9FBE87}" srcId="{AA2CC1E3-8A8D-46A5-9B8E-62FB8EAF5480}" destId="{28AFC910-42B2-4EDB-8646-062F4008B43B}" srcOrd="3" destOrd="0" parTransId="{FBE92DF6-3C90-4ACF-8443-BD4724CBC403}" sibTransId="{F7D5984F-A570-406D-B251-0272DA748389}"/>
    <dgm:cxn modelId="{1F539992-0547-4254-AA36-5670AF8E48F6}" srcId="{AA2CC1E3-8A8D-46A5-9B8E-62FB8EAF5480}" destId="{49C284FD-0448-4949-9352-502E24C096C3}" srcOrd="5" destOrd="0" parTransId="{C6C6AAFE-39C8-4447-A3A1-00B44F241F3F}" sibTransId="{53149AA0-3F6F-449F-BC02-EC3AB2129EDD}"/>
    <dgm:cxn modelId="{850C07E0-0EE8-40B0-BBF2-5D8295E9C7AD}" type="presOf" srcId="{CEF9A665-53BF-4D83-AE34-CB98B9C37195}" destId="{895099F0-C2B5-4B0B-83C3-9D5DCA3C4A2C}" srcOrd="0" destOrd="0" presId="urn:microsoft.com/office/officeart/2009/3/layout/StepUpProcess"/>
    <dgm:cxn modelId="{2FA5CC7C-450C-489C-A02E-C36C50D6D400}" type="presOf" srcId="{D56D6AE0-F22E-4A66-82A9-A9724A06E979}" destId="{54762BDB-E8F0-46DB-A1AD-1B5E9A132111}" srcOrd="0" destOrd="0" presId="urn:microsoft.com/office/officeart/2009/3/layout/StepUpProcess"/>
    <dgm:cxn modelId="{676CB67B-3294-41B3-9408-DB7E263BB20E}" type="presOf" srcId="{28AFC910-42B2-4EDB-8646-062F4008B43B}" destId="{C9F50260-03F8-4B9E-BE5F-30A348B85874}" srcOrd="0" destOrd="0" presId="urn:microsoft.com/office/officeart/2009/3/layout/StepUpProcess"/>
    <dgm:cxn modelId="{24E32368-407D-4C18-88C3-D0E76CD96B2B}" type="presOf" srcId="{6A87FACD-4CDA-4661-83D8-35ABC347AFE6}" destId="{39DAE390-C8A5-4C82-B00B-A6C3F36AEBE8}" srcOrd="0" destOrd="0" presId="urn:microsoft.com/office/officeart/2009/3/layout/StepUpProcess"/>
    <dgm:cxn modelId="{139297BF-FE15-43BA-8C97-F8276AB4FDDF}" type="presOf" srcId="{49C284FD-0448-4949-9352-502E24C096C3}" destId="{082EA07F-CC46-41E6-83CE-D3C3D4D63091}" srcOrd="0" destOrd="0" presId="urn:microsoft.com/office/officeart/2009/3/layout/StepUpProcess"/>
    <dgm:cxn modelId="{959A7961-F434-4B71-BC52-6038883AE7B0}" srcId="{AA2CC1E3-8A8D-46A5-9B8E-62FB8EAF5480}" destId="{6A87FACD-4CDA-4661-83D8-35ABC347AFE6}" srcOrd="0" destOrd="0" parTransId="{564D943B-7151-4A7E-8A3A-C2757A1F2C79}" sibTransId="{EC8DC984-D90F-4FB0-9E4E-BF870A082671}"/>
    <dgm:cxn modelId="{0708ADD9-531F-44F5-B6F9-B1EFF53C5F82}" type="presOf" srcId="{AA2CC1E3-8A8D-46A5-9B8E-62FB8EAF5480}" destId="{E8EE772E-4F3D-4180-AD98-D7B8D8FE9BE9}" srcOrd="0" destOrd="0" presId="urn:microsoft.com/office/officeart/2009/3/layout/StepUpProcess"/>
    <dgm:cxn modelId="{9FFDCD5B-CBC6-4E3F-A640-3EB9A8FEFA4C}" type="presParOf" srcId="{E8EE772E-4F3D-4180-AD98-D7B8D8FE9BE9}" destId="{716348B3-23B3-4DE1-BBF9-C3A1F8847A63}" srcOrd="0" destOrd="0" presId="urn:microsoft.com/office/officeart/2009/3/layout/StepUpProcess"/>
    <dgm:cxn modelId="{FCA3C8F6-5E2F-4EA0-B2CA-49153D58D2ED}" type="presParOf" srcId="{716348B3-23B3-4DE1-BBF9-C3A1F8847A63}" destId="{7D4F29AC-1E7C-4C7D-9A15-B000BABE6B48}" srcOrd="0" destOrd="0" presId="urn:microsoft.com/office/officeart/2009/3/layout/StepUpProcess"/>
    <dgm:cxn modelId="{FB5A008A-312D-41CA-8E56-4E1664201A7F}" type="presParOf" srcId="{716348B3-23B3-4DE1-BBF9-C3A1F8847A63}" destId="{39DAE390-C8A5-4C82-B00B-A6C3F36AEBE8}" srcOrd="1" destOrd="0" presId="urn:microsoft.com/office/officeart/2009/3/layout/StepUpProcess"/>
    <dgm:cxn modelId="{02CD6E2A-8AB4-4239-A032-B1E1A7C6652F}" type="presParOf" srcId="{716348B3-23B3-4DE1-BBF9-C3A1F8847A63}" destId="{166026DB-105A-41D8-A23D-8A3D4824E405}" srcOrd="2" destOrd="0" presId="urn:microsoft.com/office/officeart/2009/3/layout/StepUpProcess"/>
    <dgm:cxn modelId="{5D875BC5-3F53-46EF-A64C-6A950FFA97AE}" type="presParOf" srcId="{E8EE772E-4F3D-4180-AD98-D7B8D8FE9BE9}" destId="{62E029C6-8199-4558-8DCB-531F84F89D23}" srcOrd="1" destOrd="0" presId="urn:microsoft.com/office/officeart/2009/3/layout/StepUpProcess"/>
    <dgm:cxn modelId="{128C36E3-45AD-4B5F-B473-320F4A349B39}" type="presParOf" srcId="{62E029C6-8199-4558-8DCB-531F84F89D23}" destId="{A9CED3C9-A3E2-4D91-93A5-33830A643D18}" srcOrd="0" destOrd="0" presId="urn:microsoft.com/office/officeart/2009/3/layout/StepUpProcess"/>
    <dgm:cxn modelId="{DCD573A3-5E49-4639-9685-E236A2104253}" type="presParOf" srcId="{E8EE772E-4F3D-4180-AD98-D7B8D8FE9BE9}" destId="{FBD0F5BD-7E86-46FB-AA9B-85A055EC4361}" srcOrd="2" destOrd="0" presId="urn:microsoft.com/office/officeart/2009/3/layout/StepUpProcess"/>
    <dgm:cxn modelId="{F5BB7211-ACEA-47DD-AC98-9B452C3F49BE}" type="presParOf" srcId="{FBD0F5BD-7E86-46FB-AA9B-85A055EC4361}" destId="{DCC58600-9284-4E4D-B41D-C09752B765D9}" srcOrd="0" destOrd="0" presId="urn:microsoft.com/office/officeart/2009/3/layout/StepUpProcess"/>
    <dgm:cxn modelId="{203D61D5-AD75-4114-8CE6-BA51AC7B3312}" type="presParOf" srcId="{FBD0F5BD-7E86-46FB-AA9B-85A055EC4361}" destId="{62EBF9B0-B172-426A-B6ED-1B98BEAA5FF9}" srcOrd="1" destOrd="0" presId="urn:microsoft.com/office/officeart/2009/3/layout/StepUpProcess"/>
    <dgm:cxn modelId="{3493E571-D17D-44D6-9C2D-9B79A7E5E55F}" type="presParOf" srcId="{FBD0F5BD-7E86-46FB-AA9B-85A055EC4361}" destId="{30F25C44-D8AB-450D-BB0C-47B64F093BC6}" srcOrd="2" destOrd="0" presId="urn:microsoft.com/office/officeart/2009/3/layout/StepUpProcess"/>
    <dgm:cxn modelId="{205622CB-5931-414E-BEED-A8A2A127ABC3}" type="presParOf" srcId="{E8EE772E-4F3D-4180-AD98-D7B8D8FE9BE9}" destId="{CC54462F-AB1F-4C84-ABB8-DCD2FE6838BB}" srcOrd="3" destOrd="0" presId="urn:microsoft.com/office/officeart/2009/3/layout/StepUpProcess"/>
    <dgm:cxn modelId="{2498258D-6575-44B3-95AD-529A093E6ED7}" type="presParOf" srcId="{CC54462F-AB1F-4C84-ABB8-DCD2FE6838BB}" destId="{AECDF2F0-4BB5-4B90-831E-8BB9ED1A7118}" srcOrd="0" destOrd="0" presId="urn:microsoft.com/office/officeart/2009/3/layout/StepUpProcess"/>
    <dgm:cxn modelId="{6155561D-E2A3-4F73-AACA-F3DBF7327CBC}" type="presParOf" srcId="{E8EE772E-4F3D-4180-AD98-D7B8D8FE9BE9}" destId="{1735F658-AD8E-4C89-A799-7AAB2368BB4F}" srcOrd="4" destOrd="0" presId="urn:microsoft.com/office/officeart/2009/3/layout/StepUpProcess"/>
    <dgm:cxn modelId="{FD3B2255-B936-4EB8-8B7B-62B337679248}" type="presParOf" srcId="{1735F658-AD8E-4C89-A799-7AAB2368BB4F}" destId="{5AE006D3-3E64-45A7-B28B-95DEFF6DC6C7}" srcOrd="0" destOrd="0" presId="urn:microsoft.com/office/officeart/2009/3/layout/StepUpProcess"/>
    <dgm:cxn modelId="{F9C09AB3-7901-46BB-A7D1-BFA0A6B126D9}" type="presParOf" srcId="{1735F658-AD8E-4C89-A799-7AAB2368BB4F}" destId="{54762BDB-E8F0-46DB-A1AD-1B5E9A132111}" srcOrd="1" destOrd="0" presId="urn:microsoft.com/office/officeart/2009/3/layout/StepUpProcess"/>
    <dgm:cxn modelId="{EE2E5250-476A-43A3-9ADF-F4DB0D4CB44D}" type="presParOf" srcId="{1735F658-AD8E-4C89-A799-7AAB2368BB4F}" destId="{57AC52A1-A9D0-496A-AEFA-E88576C688C3}" srcOrd="2" destOrd="0" presId="urn:microsoft.com/office/officeart/2009/3/layout/StepUpProcess"/>
    <dgm:cxn modelId="{06D167D9-CCAD-4961-AEAB-D52595DD7FF8}" type="presParOf" srcId="{E8EE772E-4F3D-4180-AD98-D7B8D8FE9BE9}" destId="{42800F45-68B1-4FDB-98F5-A24E2CA46631}" srcOrd="5" destOrd="0" presId="urn:microsoft.com/office/officeart/2009/3/layout/StepUpProcess"/>
    <dgm:cxn modelId="{0730B4C2-C0CE-46C5-9006-DA4610C9BB75}" type="presParOf" srcId="{42800F45-68B1-4FDB-98F5-A24E2CA46631}" destId="{811CF4F9-EC45-4F00-858C-9175738EA3A6}" srcOrd="0" destOrd="0" presId="urn:microsoft.com/office/officeart/2009/3/layout/StepUpProcess"/>
    <dgm:cxn modelId="{B9BB319C-E990-443C-91D1-12A055144D4C}" type="presParOf" srcId="{E8EE772E-4F3D-4180-AD98-D7B8D8FE9BE9}" destId="{D1FC9BF2-BB28-4438-97EC-5CFEBE4A2BD3}" srcOrd="6" destOrd="0" presId="urn:microsoft.com/office/officeart/2009/3/layout/StepUpProcess"/>
    <dgm:cxn modelId="{26EFED6F-F306-4201-9C80-7DB52C97C392}" type="presParOf" srcId="{D1FC9BF2-BB28-4438-97EC-5CFEBE4A2BD3}" destId="{1EE49A7C-F59A-492D-821B-F6A679C84376}" srcOrd="0" destOrd="0" presId="urn:microsoft.com/office/officeart/2009/3/layout/StepUpProcess"/>
    <dgm:cxn modelId="{39423CE6-2F12-4C78-A2E8-6AFE404E2A46}" type="presParOf" srcId="{D1FC9BF2-BB28-4438-97EC-5CFEBE4A2BD3}" destId="{C9F50260-03F8-4B9E-BE5F-30A348B85874}" srcOrd="1" destOrd="0" presId="urn:microsoft.com/office/officeart/2009/3/layout/StepUpProcess"/>
    <dgm:cxn modelId="{FDA44837-442B-4472-8CA7-8C56D3404949}" type="presParOf" srcId="{D1FC9BF2-BB28-4438-97EC-5CFEBE4A2BD3}" destId="{38822904-1360-4EDE-924A-2B4655273350}" srcOrd="2" destOrd="0" presId="urn:microsoft.com/office/officeart/2009/3/layout/StepUpProcess"/>
    <dgm:cxn modelId="{BCB19BC9-B212-4CFD-8734-C0D02D0C56A6}" type="presParOf" srcId="{E8EE772E-4F3D-4180-AD98-D7B8D8FE9BE9}" destId="{F37E9AFB-9D53-4EAD-AEB1-002080B5B2C4}" srcOrd="7" destOrd="0" presId="urn:microsoft.com/office/officeart/2009/3/layout/StepUpProcess"/>
    <dgm:cxn modelId="{324252B5-6AA2-4D63-B1C3-0D19C554C9BA}" type="presParOf" srcId="{F37E9AFB-9D53-4EAD-AEB1-002080B5B2C4}" destId="{FD441C35-B4A6-4581-B468-2DBFDA6BF12F}" srcOrd="0" destOrd="0" presId="urn:microsoft.com/office/officeart/2009/3/layout/StepUpProcess"/>
    <dgm:cxn modelId="{1712E086-67CB-4896-B62A-FAD72518ED3F}" type="presParOf" srcId="{E8EE772E-4F3D-4180-AD98-D7B8D8FE9BE9}" destId="{255596F6-C53F-4643-99BF-04A8296FE8D1}" srcOrd="8" destOrd="0" presId="urn:microsoft.com/office/officeart/2009/3/layout/StepUpProcess"/>
    <dgm:cxn modelId="{F99DAADD-B1E7-48C9-8518-4AB77E079D6D}" type="presParOf" srcId="{255596F6-C53F-4643-99BF-04A8296FE8D1}" destId="{E631096B-3FC6-4CAE-BB19-4F49813481BE}" srcOrd="0" destOrd="0" presId="urn:microsoft.com/office/officeart/2009/3/layout/StepUpProcess"/>
    <dgm:cxn modelId="{F7FC9724-EB15-4DA9-8C03-7463FEB5EC4C}" type="presParOf" srcId="{255596F6-C53F-4643-99BF-04A8296FE8D1}" destId="{895099F0-C2B5-4B0B-83C3-9D5DCA3C4A2C}" srcOrd="1" destOrd="0" presId="urn:microsoft.com/office/officeart/2009/3/layout/StepUpProcess"/>
    <dgm:cxn modelId="{31E79CCF-B08A-4828-9B3B-95A20D0BF30E}" type="presParOf" srcId="{255596F6-C53F-4643-99BF-04A8296FE8D1}" destId="{A526971B-5C3B-4A65-B231-96F56999DC4D}" srcOrd="2" destOrd="0" presId="urn:microsoft.com/office/officeart/2009/3/layout/StepUpProcess"/>
    <dgm:cxn modelId="{FF571BC4-BE01-4096-BDEE-7149BDA21146}" type="presParOf" srcId="{E8EE772E-4F3D-4180-AD98-D7B8D8FE9BE9}" destId="{B83F901B-8B24-4FB6-86BC-5BB9084577D8}" srcOrd="9" destOrd="0" presId="urn:microsoft.com/office/officeart/2009/3/layout/StepUpProcess"/>
    <dgm:cxn modelId="{DCE16456-9B6C-420A-838C-674F6315F42F}" type="presParOf" srcId="{B83F901B-8B24-4FB6-86BC-5BB9084577D8}" destId="{B83BE9A3-CFD6-4F22-9190-C40A79977B10}" srcOrd="0" destOrd="0" presId="urn:microsoft.com/office/officeart/2009/3/layout/StepUpProcess"/>
    <dgm:cxn modelId="{593E3B0E-5086-4BEA-87B8-7966458A98EE}" type="presParOf" srcId="{E8EE772E-4F3D-4180-AD98-D7B8D8FE9BE9}" destId="{4AA6DA3C-3D8F-4429-93CC-12417623924E}" srcOrd="10" destOrd="0" presId="urn:microsoft.com/office/officeart/2009/3/layout/StepUpProcess"/>
    <dgm:cxn modelId="{135A3C37-5A37-4CF1-8531-8AE16CCE1C5B}" type="presParOf" srcId="{4AA6DA3C-3D8F-4429-93CC-12417623924E}" destId="{75FFBF4C-68DC-4B7B-BADF-1623C6E70DC4}" srcOrd="0" destOrd="0" presId="urn:microsoft.com/office/officeart/2009/3/layout/StepUpProcess"/>
    <dgm:cxn modelId="{73495A0A-8C2C-43FF-89B1-A59C8755E690}" type="presParOf" srcId="{4AA6DA3C-3D8F-4429-93CC-12417623924E}" destId="{082EA07F-CC46-41E6-83CE-D3C3D4D63091}" srcOrd="1" destOrd="0" presId="urn:microsoft.com/office/officeart/2009/3/layout/StepUpProcess"/>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F6B578-D2C0-4615-AF88-6B6CC1DE8E28}" type="doc">
      <dgm:prSet loTypeId="urn:microsoft.com/office/officeart/2005/8/layout/vProcess5" loCatId="process" qsTypeId="urn:microsoft.com/office/officeart/2005/8/quickstyle/simple5" qsCatId="simple" csTypeId="urn:microsoft.com/office/officeart/2005/8/colors/accent6_2" csCatId="accent6" phldr="1"/>
      <dgm:spPr/>
      <dgm:t>
        <a:bodyPr/>
        <a:lstStyle/>
        <a:p>
          <a:endParaRPr lang="en-GB"/>
        </a:p>
      </dgm:t>
    </dgm:pt>
    <dgm:pt modelId="{1F222328-1AB1-4355-BE36-C6AC9C8BF2FB}">
      <dgm:prSet phldrT="[Text]"/>
      <dgm:spPr/>
      <dgm:t>
        <a:bodyPr/>
        <a:lstStyle/>
        <a:p>
          <a:r>
            <a:rPr lang="en-GB" dirty="0"/>
            <a:t>Strategic Thrusts</a:t>
          </a:r>
        </a:p>
      </dgm:t>
    </dgm:pt>
    <dgm:pt modelId="{134AEBBC-7FDE-4C92-9B44-88FF4D57C23E}" type="parTrans" cxnId="{D830B9E6-E303-480A-ADBE-C192851A1C97}">
      <dgm:prSet/>
      <dgm:spPr/>
      <dgm:t>
        <a:bodyPr/>
        <a:lstStyle/>
        <a:p>
          <a:endParaRPr lang="en-GB"/>
        </a:p>
      </dgm:t>
    </dgm:pt>
    <dgm:pt modelId="{156C7BFF-3FED-446F-A85F-295A7C719D18}" type="sibTrans" cxnId="{D830B9E6-E303-480A-ADBE-C192851A1C97}">
      <dgm:prSet/>
      <dgm:spPr/>
      <dgm:t>
        <a:bodyPr/>
        <a:lstStyle/>
        <a:p>
          <a:endParaRPr lang="en-GB"/>
        </a:p>
      </dgm:t>
    </dgm:pt>
    <dgm:pt modelId="{58864655-803F-431B-A0DB-83B3B828C8D1}">
      <dgm:prSet phldrT="[Text]"/>
      <dgm:spPr/>
      <dgm:t>
        <a:bodyPr/>
        <a:lstStyle/>
        <a:p>
          <a:r>
            <a:rPr lang="en-GB" dirty="0"/>
            <a:t>Strategic Objectives</a:t>
          </a:r>
        </a:p>
      </dgm:t>
    </dgm:pt>
    <dgm:pt modelId="{6919EA26-6CB4-4C07-A125-C2AC49A718D4}" type="parTrans" cxnId="{80CBD8EE-E9CF-4A0E-86C0-8BCC9B9C9B7A}">
      <dgm:prSet/>
      <dgm:spPr/>
      <dgm:t>
        <a:bodyPr/>
        <a:lstStyle/>
        <a:p>
          <a:endParaRPr lang="en-GB"/>
        </a:p>
      </dgm:t>
    </dgm:pt>
    <dgm:pt modelId="{9A6740B9-66BB-4B31-8531-D807B6206172}" type="sibTrans" cxnId="{80CBD8EE-E9CF-4A0E-86C0-8BCC9B9C9B7A}">
      <dgm:prSet/>
      <dgm:spPr/>
      <dgm:t>
        <a:bodyPr/>
        <a:lstStyle/>
        <a:p>
          <a:endParaRPr lang="en-GB"/>
        </a:p>
      </dgm:t>
    </dgm:pt>
    <dgm:pt modelId="{C9082F33-73F6-4F0F-BA9A-4F0C6FB54E53}">
      <dgm:prSet phldrT="[Text]"/>
      <dgm:spPr/>
      <dgm:t>
        <a:bodyPr/>
        <a:lstStyle/>
        <a:p>
          <a:r>
            <a:rPr lang="en-GB" dirty="0"/>
            <a:t>Strategic Actions</a:t>
          </a:r>
        </a:p>
      </dgm:t>
    </dgm:pt>
    <dgm:pt modelId="{3E730A66-848E-49DA-BC80-E743FFA706BB}" type="parTrans" cxnId="{351FD303-BCED-47F5-A34D-B1D2B9EE6198}">
      <dgm:prSet/>
      <dgm:spPr/>
      <dgm:t>
        <a:bodyPr/>
        <a:lstStyle/>
        <a:p>
          <a:endParaRPr lang="en-GB"/>
        </a:p>
      </dgm:t>
    </dgm:pt>
    <dgm:pt modelId="{2E8EA788-147E-4032-9E79-FDA3AE38E3F6}" type="sibTrans" cxnId="{351FD303-BCED-47F5-A34D-B1D2B9EE6198}">
      <dgm:prSet/>
      <dgm:spPr/>
      <dgm:t>
        <a:bodyPr/>
        <a:lstStyle/>
        <a:p>
          <a:endParaRPr lang="en-GB"/>
        </a:p>
      </dgm:t>
    </dgm:pt>
    <dgm:pt modelId="{C455D0B9-1B40-4404-A2A7-F519F410E8C5}">
      <dgm:prSet/>
      <dgm:spPr/>
      <dgm:t>
        <a:bodyPr/>
        <a:lstStyle/>
        <a:p>
          <a:r>
            <a:rPr lang="en-GB" dirty="0"/>
            <a:t>Expected Outcomes</a:t>
          </a:r>
        </a:p>
      </dgm:t>
    </dgm:pt>
    <dgm:pt modelId="{CDCA4771-A84D-44D5-BE85-758C2CD0376E}" type="parTrans" cxnId="{F3EB0653-10B3-4A0F-BDC2-6B3A5C9108CE}">
      <dgm:prSet/>
      <dgm:spPr/>
      <dgm:t>
        <a:bodyPr/>
        <a:lstStyle/>
        <a:p>
          <a:endParaRPr lang="en-GB"/>
        </a:p>
      </dgm:t>
    </dgm:pt>
    <dgm:pt modelId="{C5D445E8-5407-454B-8C53-FF0405B99D4F}" type="sibTrans" cxnId="{F3EB0653-10B3-4A0F-BDC2-6B3A5C9108CE}">
      <dgm:prSet/>
      <dgm:spPr/>
      <dgm:t>
        <a:bodyPr/>
        <a:lstStyle/>
        <a:p>
          <a:endParaRPr lang="en-GB"/>
        </a:p>
      </dgm:t>
    </dgm:pt>
    <dgm:pt modelId="{70DB70C8-E976-4D65-8592-464C0FCA113E}" type="pres">
      <dgm:prSet presAssocID="{7CF6B578-D2C0-4615-AF88-6B6CC1DE8E28}" presName="outerComposite" presStyleCnt="0">
        <dgm:presLayoutVars>
          <dgm:chMax val="5"/>
          <dgm:dir/>
          <dgm:resizeHandles val="exact"/>
        </dgm:presLayoutVars>
      </dgm:prSet>
      <dgm:spPr/>
      <dgm:t>
        <a:bodyPr/>
        <a:lstStyle/>
        <a:p>
          <a:endParaRPr lang="en-US"/>
        </a:p>
      </dgm:t>
    </dgm:pt>
    <dgm:pt modelId="{7F340941-A223-4C5C-B7B8-A90D5A29E559}" type="pres">
      <dgm:prSet presAssocID="{7CF6B578-D2C0-4615-AF88-6B6CC1DE8E28}" presName="dummyMaxCanvas" presStyleCnt="0">
        <dgm:presLayoutVars/>
      </dgm:prSet>
      <dgm:spPr/>
    </dgm:pt>
    <dgm:pt modelId="{678F3EB3-48C6-433A-9C0B-A77D50C20D1C}" type="pres">
      <dgm:prSet presAssocID="{7CF6B578-D2C0-4615-AF88-6B6CC1DE8E28}" presName="FourNodes_1" presStyleLbl="node1" presStyleIdx="0" presStyleCnt="4">
        <dgm:presLayoutVars>
          <dgm:bulletEnabled val="1"/>
        </dgm:presLayoutVars>
      </dgm:prSet>
      <dgm:spPr/>
      <dgm:t>
        <a:bodyPr/>
        <a:lstStyle/>
        <a:p>
          <a:endParaRPr lang="en-US"/>
        </a:p>
      </dgm:t>
    </dgm:pt>
    <dgm:pt modelId="{04CD7711-6CCF-4482-8E86-3B3D388F7FE1}" type="pres">
      <dgm:prSet presAssocID="{7CF6B578-D2C0-4615-AF88-6B6CC1DE8E28}" presName="FourNodes_2" presStyleLbl="node1" presStyleIdx="1" presStyleCnt="4">
        <dgm:presLayoutVars>
          <dgm:bulletEnabled val="1"/>
        </dgm:presLayoutVars>
      </dgm:prSet>
      <dgm:spPr/>
      <dgm:t>
        <a:bodyPr/>
        <a:lstStyle/>
        <a:p>
          <a:endParaRPr lang="en-US"/>
        </a:p>
      </dgm:t>
    </dgm:pt>
    <dgm:pt modelId="{5752C8A5-4CE4-434E-A0A7-9025C71DC3A5}" type="pres">
      <dgm:prSet presAssocID="{7CF6B578-D2C0-4615-AF88-6B6CC1DE8E28}" presName="FourNodes_3" presStyleLbl="node1" presStyleIdx="2" presStyleCnt="4">
        <dgm:presLayoutVars>
          <dgm:bulletEnabled val="1"/>
        </dgm:presLayoutVars>
      </dgm:prSet>
      <dgm:spPr/>
      <dgm:t>
        <a:bodyPr/>
        <a:lstStyle/>
        <a:p>
          <a:endParaRPr lang="en-US"/>
        </a:p>
      </dgm:t>
    </dgm:pt>
    <dgm:pt modelId="{635B1A88-E448-475C-B4D9-CE7EC4BF2864}" type="pres">
      <dgm:prSet presAssocID="{7CF6B578-D2C0-4615-AF88-6B6CC1DE8E28}" presName="FourNodes_4" presStyleLbl="node1" presStyleIdx="3" presStyleCnt="4">
        <dgm:presLayoutVars>
          <dgm:bulletEnabled val="1"/>
        </dgm:presLayoutVars>
      </dgm:prSet>
      <dgm:spPr/>
      <dgm:t>
        <a:bodyPr/>
        <a:lstStyle/>
        <a:p>
          <a:endParaRPr lang="en-US"/>
        </a:p>
      </dgm:t>
    </dgm:pt>
    <dgm:pt modelId="{FA6AB687-14C6-452A-A48D-7102E2DC3274}" type="pres">
      <dgm:prSet presAssocID="{7CF6B578-D2C0-4615-AF88-6B6CC1DE8E28}" presName="FourConn_1-2" presStyleLbl="fgAccFollowNode1" presStyleIdx="0" presStyleCnt="3">
        <dgm:presLayoutVars>
          <dgm:bulletEnabled val="1"/>
        </dgm:presLayoutVars>
      </dgm:prSet>
      <dgm:spPr/>
      <dgm:t>
        <a:bodyPr/>
        <a:lstStyle/>
        <a:p>
          <a:endParaRPr lang="en-US"/>
        </a:p>
      </dgm:t>
    </dgm:pt>
    <dgm:pt modelId="{A41D8B16-89BF-4B5D-B95E-CD61D9584800}" type="pres">
      <dgm:prSet presAssocID="{7CF6B578-D2C0-4615-AF88-6B6CC1DE8E28}" presName="FourConn_2-3" presStyleLbl="fgAccFollowNode1" presStyleIdx="1" presStyleCnt="3">
        <dgm:presLayoutVars>
          <dgm:bulletEnabled val="1"/>
        </dgm:presLayoutVars>
      </dgm:prSet>
      <dgm:spPr/>
      <dgm:t>
        <a:bodyPr/>
        <a:lstStyle/>
        <a:p>
          <a:endParaRPr lang="en-US"/>
        </a:p>
      </dgm:t>
    </dgm:pt>
    <dgm:pt modelId="{A5D3CEB1-E7FB-409C-99E7-03D3D3EBAC1F}" type="pres">
      <dgm:prSet presAssocID="{7CF6B578-D2C0-4615-AF88-6B6CC1DE8E28}" presName="FourConn_3-4" presStyleLbl="fgAccFollowNode1" presStyleIdx="2" presStyleCnt="3">
        <dgm:presLayoutVars>
          <dgm:bulletEnabled val="1"/>
        </dgm:presLayoutVars>
      </dgm:prSet>
      <dgm:spPr/>
      <dgm:t>
        <a:bodyPr/>
        <a:lstStyle/>
        <a:p>
          <a:endParaRPr lang="en-US"/>
        </a:p>
      </dgm:t>
    </dgm:pt>
    <dgm:pt modelId="{64D6AC9A-9C1E-4AFC-A7CC-12E08B7C4233}" type="pres">
      <dgm:prSet presAssocID="{7CF6B578-D2C0-4615-AF88-6B6CC1DE8E28}" presName="FourNodes_1_text" presStyleLbl="node1" presStyleIdx="3" presStyleCnt="4">
        <dgm:presLayoutVars>
          <dgm:bulletEnabled val="1"/>
        </dgm:presLayoutVars>
      </dgm:prSet>
      <dgm:spPr/>
      <dgm:t>
        <a:bodyPr/>
        <a:lstStyle/>
        <a:p>
          <a:endParaRPr lang="en-US"/>
        </a:p>
      </dgm:t>
    </dgm:pt>
    <dgm:pt modelId="{D95EC998-E7D5-4075-9191-77BCC4756EB7}" type="pres">
      <dgm:prSet presAssocID="{7CF6B578-D2C0-4615-AF88-6B6CC1DE8E28}" presName="FourNodes_2_text" presStyleLbl="node1" presStyleIdx="3" presStyleCnt="4">
        <dgm:presLayoutVars>
          <dgm:bulletEnabled val="1"/>
        </dgm:presLayoutVars>
      </dgm:prSet>
      <dgm:spPr/>
      <dgm:t>
        <a:bodyPr/>
        <a:lstStyle/>
        <a:p>
          <a:endParaRPr lang="en-US"/>
        </a:p>
      </dgm:t>
    </dgm:pt>
    <dgm:pt modelId="{76B3B9B3-4522-4E4C-9D40-060B6BB46B6A}" type="pres">
      <dgm:prSet presAssocID="{7CF6B578-D2C0-4615-AF88-6B6CC1DE8E28}" presName="FourNodes_3_text" presStyleLbl="node1" presStyleIdx="3" presStyleCnt="4">
        <dgm:presLayoutVars>
          <dgm:bulletEnabled val="1"/>
        </dgm:presLayoutVars>
      </dgm:prSet>
      <dgm:spPr/>
      <dgm:t>
        <a:bodyPr/>
        <a:lstStyle/>
        <a:p>
          <a:endParaRPr lang="en-US"/>
        </a:p>
      </dgm:t>
    </dgm:pt>
    <dgm:pt modelId="{C0561958-EB0B-4056-85DA-BEED8B5514FA}" type="pres">
      <dgm:prSet presAssocID="{7CF6B578-D2C0-4615-AF88-6B6CC1DE8E28}" presName="FourNodes_4_text" presStyleLbl="node1" presStyleIdx="3" presStyleCnt="4">
        <dgm:presLayoutVars>
          <dgm:bulletEnabled val="1"/>
        </dgm:presLayoutVars>
      </dgm:prSet>
      <dgm:spPr/>
      <dgm:t>
        <a:bodyPr/>
        <a:lstStyle/>
        <a:p>
          <a:endParaRPr lang="en-US"/>
        </a:p>
      </dgm:t>
    </dgm:pt>
  </dgm:ptLst>
  <dgm:cxnLst>
    <dgm:cxn modelId="{D830B9E6-E303-480A-ADBE-C192851A1C97}" srcId="{7CF6B578-D2C0-4615-AF88-6B6CC1DE8E28}" destId="{1F222328-1AB1-4355-BE36-C6AC9C8BF2FB}" srcOrd="0" destOrd="0" parTransId="{134AEBBC-7FDE-4C92-9B44-88FF4D57C23E}" sibTransId="{156C7BFF-3FED-446F-A85F-295A7C719D18}"/>
    <dgm:cxn modelId="{A408B8EA-E081-4361-AC87-41884CDFAE7E}" type="presOf" srcId="{58864655-803F-431B-A0DB-83B3B828C8D1}" destId="{D95EC998-E7D5-4075-9191-77BCC4756EB7}" srcOrd="1" destOrd="0" presId="urn:microsoft.com/office/officeart/2005/8/layout/vProcess5"/>
    <dgm:cxn modelId="{4742BB26-9B58-40FE-BCE4-C8C1D42E7C75}" type="presOf" srcId="{C455D0B9-1B40-4404-A2A7-F519F410E8C5}" destId="{C0561958-EB0B-4056-85DA-BEED8B5514FA}" srcOrd="1" destOrd="0" presId="urn:microsoft.com/office/officeart/2005/8/layout/vProcess5"/>
    <dgm:cxn modelId="{DD853B72-D620-44E3-9C2B-11D294FF8DF9}" type="presOf" srcId="{58864655-803F-431B-A0DB-83B3B828C8D1}" destId="{04CD7711-6CCF-4482-8E86-3B3D388F7FE1}" srcOrd="0" destOrd="0" presId="urn:microsoft.com/office/officeart/2005/8/layout/vProcess5"/>
    <dgm:cxn modelId="{351FD303-BCED-47F5-A34D-B1D2B9EE6198}" srcId="{7CF6B578-D2C0-4615-AF88-6B6CC1DE8E28}" destId="{C9082F33-73F6-4F0F-BA9A-4F0C6FB54E53}" srcOrd="2" destOrd="0" parTransId="{3E730A66-848E-49DA-BC80-E743FFA706BB}" sibTransId="{2E8EA788-147E-4032-9E79-FDA3AE38E3F6}"/>
    <dgm:cxn modelId="{F3EB0653-10B3-4A0F-BDC2-6B3A5C9108CE}" srcId="{7CF6B578-D2C0-4615-AF88-6B6CC1DE8E28}" destId="{C455D0B9-1B40-4404-A2A7-F519F410E8C5}" srcOrd="3" destOrd="0" parTransId="{CDCA4771-A84D-44D5-BE85-758C2CD0376E}" sibTransId="{C5D445E8-5407-454B-8C53-FF0405B99D4F}"/>
    <dgm:cxn modelId="{5F84BAE6-D732-42AF-8355-ADB5B0A0A5BC}" type="presOf" srcId="{7CF6B578-D2C0-4615-AF88-6B6CC1DE8E28}" destId="{70DB70C8-E976-4D65-8592-464C0FCA113E}" srcOrd="0" destOrd="0" presId="urn:microsoft.com/office/officeart/2005/8/layout/vProcess5"/>
    <dgm:cxn modelId="{6927486F-A974-41EE-AD84-4F24670F79F8}" type="presOf" srcId="{9A6740B9-66BB-4B31-8531-D807B6206172}" destId="{A41D8B16-89BF-4B5D-B95E-CD61D9584800}" srcOrd="0" destOrd="0" presId="urn:microsoft.com/office/officeart/2005/8/layout/vProcess5"/>
    <dgm:cxn modelId="{A58D14AA-6414-4213-B363-0F0A3260A638}" type="presOf" srcId="{C9082F33-73F6-4F0F-BA9A-4F0C6FB54E53}" destId="{5752C8A5-4CE4-434E-A0A7-9025C71DC3A5}" srcOrd="0" destOrd="0" presId="urn:microsoft.com/office/officeart/2005/8/layout/vProcess5"/>
    <dgm:cxn modelId="{5A20C899-75FB-4C20-8458-79EFE61C20BB}" type="presOf" srcId="{C455D0B9-1B40-4404-A2A7-F519F410E8C5}" destId="{635B1A88-E448-475C-B4D9-CE7EC4BF2864}" srcOrd="0" destOrd="0" presId="urn:microsoft.com/office/officeart/2005/8/layout/vProcess5"/>
    <dgm:cxn modelId="{80CBD8EE-E9CF-4A0E-86C0-8BCC9B9C9B7A}" srcId="{7CF6B578-D2C0-4615-AF88-6B6CC1DE8E28}" destId="{58864655-803F-431B-A0DB-83B3B828C8D1}" srcOrd="1" destOrd="0" parTransId="{6919EA26-6CB4-4C07-A125-C2AC49A718D4}" sibTransId="{9A6740B9-66BB-4B31-8531-D807B6206172}"/>
    <dgm:cxn modelId="{CD99E387-1416-4E6B-A65B-9F0EC3477101}" type="presOf" srcId="{1F222328-1AB1-4355-BE36-C6AC9C8BF2FB}" destId="{64D6AC9A-9C1E-4AFC-A7CC-12E08B7C4233}" srcOrd="1" destOrd="0" presId="urn:microsoft.com/office/officeart/2005/8/layout/vProcess5"/>
    <dgm:cxn modelId="{771F0BC1-8EF7-42EE-A9D9-C1ABF2E95023}" type="presOf" srcId="{156C7BFF-3FED-446F-A85F-295A7C719D18}" destId="{FA6AB687-14C6-452A-A48D-7102E2DC3274}" srcOrd="0" destOrd="0" presId="urn:microsoft.com/office/officeart/2005/8/layout/vProcess5"/>
    <dgm:cxn modelId="{738AF579-20AC-4774-A7C3-79B6EEC35421}" type="presOf" srcId="{2E8EA788-147E-4032-9E79-FDA3AE38E3F6}" destId="{A5D3CEB1-E7FB-409C-99E7-03D3D3EBAC1F}" srcOrd="0" destOrd="0" presId="urn:microsoft.com/office/officeart/2005/8/layout/vProcess5"/>
    <dgm:cxn modelId="{30404C66-AEA8-4978-9986-015FBAA87BA2}" type="presOf" srcId="{1F222328-1AB1-4355-BE36-C6AC9C8BF2FB}" destId="{678F3EB3-48C6-433A-9C0B-A77D50C20D1C}" srcOrd="0" destOrd="0" presId="urn:microsoft.com/office/officeart/2005/8/layout/vProcess5"/>
    <dgm:cxn modelId="{29B95B9C-CE39-4E2B-978F-E3F4C71A7D14}" type="presOf" srcId="{C9082F33-73F6-4F0F-BA9A-4F0C6FB54E53}" destId="{76B3B9B3-4522-4E4C-9D40-060B6BB46B6A}" srcOrd="1" destOrd="0" presId="urn:microsoft.com/office/officeart/2005/8/layout/vProcess5"/>
    <dgm:cxn modelId="{79D4FD20-FB33-46FF-8B28-DAE22D9ED7DC}" type="presParOf" srcId="{70DB70C8-E976-4D65-8592-464C0FCA113E}" destId="{7F340941-A223-4C5C-B7B8-A90D5A29E559}" srcOrd="0" destOrd="0" presId="urn:microsoft.com/office/officeart/2005/8/layout/vProcess5"/>
    <dgm:cxn modelId="{4A5F2406-79E1-4C52-920E-9DE4EE42ABBB}" type="presParOf" srcId="{70DB70C8-E976-4D65-8592-464C0FCA113E}" destId="{678F3EB3-48C6-433A-9C0B-A77D50C20D1C}" srcOrd="1" destOrd="0" presId="urn:microsoft.com/office/officeart/2005/8/layout/vProcess5"/>
    <dgm:cxn modelId="{2A336C46-C232-4591-9147-2958B49F4A5E}" type="presParOf" srcId="{70DB70C8-E976-4D65-8592-464C0FCA113E}" destId="{04CD7711-6CCF-4482-8E86-3B3D388F7FE1}" srcOrd="2" destOrd="0" presId="urn:microsoft.com/office/officeart/2005/8/layout/vProcess5"/>
    <dgm:cxn modelId="{7EC46E11-57D5-49EA-8526-892FADDEC2BA}" type="presParOf" srcId="{70DB70C8-E976-4D65-8592-464C0FCA113E}" destId="{5752C8A5-4CE4-434E-A0A7-9025C71DC3A5}" srcOrd="3" destOrd="0" presId="urn:microsoft.com/office/officeart/2005/8/layout/vProcess5"/>
    <dgm:cxn modelId="{37003473-249F-4970-A0A1-8B02D88675B5}" type="presParOf" srcId="{70DB70C8-E976-4D65-8592-464C0FCA113E}" destId="{635B1A88-E448-475C-B4D9-CE7EC4BF2864}" srcOrd="4" destOrd="0" presId="urn:microsoft.com/office/officeart/2005/8/layout/vProcess5"/>
    <dgm:cxn modelId="{DF1E5290-2311-446E-A766-ED4F65B78F45}" type="presParOf" srcId="{70DB70C8-E976-4D65-8592-464C0FCA113E}" destId="{FA6AB687-14C6-452A-A48D-7102E2DC3274}" srcOrd="5" destOrd="0" presId="urn:microsoft.com/office/officeart/2005/8/layout/vProcess5"/>
    <dgm:cxn modelId="{C162379F-7B88-40C4-A9E1-CAA7DB39D09D}" type="presParOf" srcId="{70DB70C8-E976-4D65-8592-464C0FCA113E}" destId="{A41D8B16-89BF-4B5D-B95E-CD61D9584800}" srcOrd="6" destOrd="0" presId="urn:microsoft.com/office/officeart/2005/8/layout/vProcess5"/>
    <dgm:cxn modelId="{902825C5-69FB-4FB2-B104-91448F8AD933}" type="presParOf" srcId="{70DB70C8-E976-4D65-8592-464C0FCA113E}" destId="{A5D3CEB1-E7FB-409C-99E7-03D3D3EBAC1F}" srcOrd="7" destOrd="0" presId="urn:microsoft.com/office/officeart/2005/8/layout/vProcess5"/>
    <dgm:cxn modelId="{FA4EC368-5D36-4331-AFBE-AE85DF154186}" type="presParOf" srcId="{70DB70C8-E976-4D65-8592-464C0FCA113E}" destId="{64D6AC9A-9C1E-4AFC-A7CC-12E08B7C4233}" srcOrd="8" destOrd="0" presId="urn:microsoft.com/office/officeart/2005/8/layout/vProcess5"/>
    <dgm:cxn modelId="{7521BFE2-EA05-44DD-9952-4606ACC7322D}" type="presParOf" srcId="{70DB70C8-E976-4D65-8592-464C0FCA113E}" destId="{D95EC998-E7D5-4075-9191-77BCC4756EB7}" srcOrd="9" destOrd="0" presId="urn:microsoft.com/office/officeart/2005/8/layout/vProcess5"/>
    <dgm:cxn modelId="{ED16A3ED-A460-4D0E-A7D9-7A9815685A65}" type="presParOf" srcId="{70DB70C8-E976-4D65-8592-464C0FCA113E}" destId="{76B3B9B3-4522-4E4C-9D40-060B6BB46B6A}" srcOrd="10" destOrd="0" presId="urn:microsoft.com/office/officeart/2005/8/layout/vProcess5"/>
    <dgm:cxn modelId="{4263DFB1-BC61-41DF-B615-2D280E172F33}" type="presParOf" srcId="{70DB70C8-E976-4D65-8592-464C0FCA113E}" destId="{C0561958-EB0B-4056-85DA-BEED8B5514F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6B157C-25B1-4134-8864-31F0186B060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2995C52-6B27-42D8-A9BC-012B65B89863}">
      <dgm:prSet custT="1"/>
      <dgm:spPr>
        <a:solidFill>
          <a:schemeClr val="accent1">
            <a:lumMod val="75000"/>
          </a:schemeClr>
        </a:solidFill>
      </dgm:spPr>
      <dgm:t>
        <a:bodyPr/>
        <a:lstStyle/>
        <a:p>
          <a:r>
            <a:rPr lang="en-US" sz="2200" b="1" dirty="0"/>
            <a:t>Vision </a:t>
          </a:r>
        </a:p>
        <a:p>
          <a:r>
            <a:rPr lang="en-GB" sz="2200" dirty="0"/>
            <a:t>To be the </a:t>
          </a:r>
          <a:r>
            <a:rPr lang="en-GB" sz="2200" dirty="0">
              <a:solidFill>
                <a:srgbClr val="FF3300"/>
              </a:solidFill>
            </a:rPr>
            <a:t>foremost business </a:t>
          </a:r>
          <a:r>
            <a:rPr lang="en-GB" sz="2200" dirty="0"/>
            <a:t>organisation driving sustainable </a:t>
          </a:r>
          <a:r>
            <a:rPr lang="en-GB" sz="2200" dirty="0">
              <a:solidFill>
                <a:srgbClr val="FF3300"/>
              </a:solidFill>
            </a:rPr>
            <a:t>economic development </a:t>
          </a:r>
          <a:r>
            <a:rPr lang="en-GB" sz="2200" dirty="0"/>
            <a:t>and </a:t>
          </a:r>
          <a:r>
            <a:rPr lang="en-GB" sz="2200" dirty="0">
              <a:solidFill>
                <a:srgbClr val="FF3300"/>
              </a:solidFill>
            </a:rPr>
            <a:t>social transformation </a:t>
          </a:r>
          <a:r>
            <a:rPr lang="en-GB" sz="2200" dirty="0"/>
            <a:t>of Botswana</a:t>
          </a:r>
          <a:endParaRPr lang="en-US" sz="2200" dirty="0"/>
        </a:p>
      </dgm:t>
    </dgm:pt>
    <dgm:pt modelId="{8BEA6509-FAE0-4074-B616-2B6603408474}" type="parTrans" cxnId="{3CCF5166-78AD-4C55-B17E-F08FFB36821A}">
      <dgm:prSet/>
      <dgm:spPr/>
      <dgm:t>
        <a:bodyPr/>
        <a:lstStyle/>
        <a:p>
          <a:endParaRPr lang="en-US"/>
        </a:p>
      </dgm:t>
    </dgm:pt>
    <dgm:pt modelId="{1B6A8748-006C-4101-A503-B405DB01133B}" type="sibTrans" cxnId="{3CCF5166-78AD-4C55-B17E-F08FFB36821A}">
      <dgm:prSet phldrT="01" phldr="0"/>
      <dgm:spPr/>
      <dgm:t>
        <a:bodyPr/>
        <a:lstStyle/>
        <a:p>
          <a:endParaRPr lang="en-US" dirty="0"/>
        </a:p>
      </dgm:t>
    </dgm:pt>
    <dgm:pt modelId="{FEE8BB60-7480-485F-A178-95C14BDD6F8B}">
      <dgm:prSet custT="1"/>
      <dgm:spPr>
        <a:solidFill>
          <a:srgbClr val="00AAD7"/>
        </a:solidFill>
      </dgm:spPr>
      <dgm:t>
        <a:bodyPr/>
        <a:lstStyle/>
        <a:p>
          <a:endParaRPr lang="en-GB" sz="2200" dirty="0"/>
        </a:p>
      </dgm:t>
    </dgm:pt>
    <dgm:pt modelId="{820696A9-6D80-4526-8F9F-5EA9A0068BD3}" type="parTrans" cxnId="{D228C29F-FD25-437E-927F-275AEAA5B781}">
      <dgm:prSet/>
      <dgm:spPr/>
      <dgm:t>
        <a:bodyPr/>
        <a:lstStyle/>
        <a:p>
          <a:endParaRPr lang="en-US"/>
        </a:p>
      </dgm:t>
    </dgm:pt>
    <dgm:pt modelId="{9D7451E1-5035-4BE6-9FF4-6C0EF863A553}" type="sibTrans" cxnId="{D228C29F-FD25-437E-927F-275AEAA5B781}">
      <dgm:prSet phldrT="03" phldr="0"/>
      <dgm:spPr/>
      <dgm:t>
        <a:bodyPr/>
        <a:lstStyle/>
        <a:p>
          <a:endParaRPr lang="en-US"/>
        </a:p>
      </dgm:t>
    </dgm:pt>
    <dgm:pt modelId="{9907C829-AA2F-4CD0-83D2-80D04614EE53}">
      <dgm:prSet custT="1"/>
      <dgm:spPr/>
      <dgm:t>
        <a:bodyPr/>
        <a:lstStyle/>
        <a:p>
          <a:r>
            <a:rPr lang="en-US" sz="2200" b="1" dirty="0"/>
            <a:t>Mission</a:t>
          </a:r>
        </a:p>
        <a:p>
          <a:r>
            <a:rPr lang="en-GB" sz="2200" dirty="0"/>
            <a:t>To serve as the </a:t>
          </a:r>
          <a:r>
            <a:rPr lang="en-GB" sz="2200" dirty="0">
              <a:solidFill>
                <a:srgbClr val="002060"/>
              </a:solidFill>
            </a:rPr>
            <a:t>unified voice </a:t>
          </a:r>
          <a:r>
            <a:rPr lang="en-GB" sz="2200" dirty="0"/>
            <a:t>of business striving to </a:t>
          </a:r>
          <a:r>
            <a:rPr lang="en-GB" sz="2200" dirty="0">
              <a:solidFill>
                <a:srgbClr val="002060"/>
              </a:solidFill>
            </a:rPr>
            <a:t>enhance business environment</a:t>
          </a:r>
          <a:r>
            <a:rPr lang="en-GB" sz="2200" dirty="0"/>
            <a:t>, the </a:t>
          </a:r>
          <a:r>
            <a:rPr lang="en-GB" sz="2200" dirty="0">
              <a:solidFill>
                <a:srgbClr val="002060"/>
              </a:solidFill>
            </a:rPr>
            <a:t>vitality and competitiveness </a:t>
          </a:r>
          <a:r>
            <a:rPr lang="en-GB" sz="2200" dirty="0"/>
            <a:t>of private sector in Botswana </a:t>
          </a:r>
          <a:endParaRPr lang="en-US" sz="2200" dirty="0"/>
        </a:p>
      </dgm:t>
    </dgm:pt>
    <dgm:pt modelId="{22849D21-D4E8-474E-A191-ADA544AD13E8}" type="sibTrans" cxnId="{15DF7087-3F7F-45D7-B9CF-324EFB7FEC40}">
      <dgm:prSet phldrT="02" phldr="0"/>
      <dgm:spPr/>
      <dgm:t>
        <a:bodyPr/>
        <a:lstStyle/>
        <a:p>
          <a:endParaRPr lang="en-US"/>
        </a:p>
      </dgm:t>
    </dgm:pt>
    <dgm:pt modelId="{2B21DC83-58F6-4A65-94CD-AFF4B00A449A}" type="parTrans" cxnId="{15DF7087-3F7F-45D7-B9CF-324EFB7FEC40}">
      <dgm:prSet/>
      <dgm:spPr/>
      <dgm:t>
        <a:bodyPr/>
        <a:lstStyle/>
        <a:p>
          <a:endParaRPr lang="en-US"/>
        </a:p>
      </dgm:t>
    </dgm:pt>
    <dgm:pt modelId="{4226DE98-EC97-4473-AFC9-01D48AADB0EA}" type="pres">
      <dgm:prSet presAssocID="{366B157C-25B1-4134-8864-31F0186B0609}" presName="diagram" presStyleCnt="0">
        <dgm:presLayoutVars>
          <dgm:dir/>
          <dgm:resizeHandles val="exact"/>
        </dgm:presLayoutVars>
      </dgm:prSet>
      <dgm:spPr/>
      <dgm:t>
        <a:bodyPr/>
        <a:lstStyle/>
        <a:p>
          <a:endParaRPr lang="en-US"/>
        </a:p>
      </dgm:t>
    </dgm:pt>
    <dgm:pt modelId="{CD6F9446-F9DF-44B9-8F0D-2ADE99B55477}" type="pres">
      <dgm:prSet presAssocID="{52995C52-6B27-42D8-A9BC-012B65B89863}" presName="node" presStyleLbl="node1" presStyleIdx="0" presStyleCnt="3">
        <dgm:presLayoutVars>
          <dgm:bulletEnabled val="1"/>
        </dgm:presLayoutVars>
      </dgm:prSet>
      <dgm:spPr/>
      <dgm:t>
        <a:bodyPr/>
        <a:lstStyle/>
        <a:p>
          <a:endParaRPr lang="en-US"/>
        </a:p>
      </dgm:t>
    </dgm:pt>
    <dgm:pt modelId="{8231A22A-0E89-494C-851B-A8FBC540AF5F}" type="pres">
      <dgm:prSet presAssocID="{1B6A8748-006C-4101-A503-B405DB01133B}" presName="sibTrans" presStyleCnt="0"/>
      <dgm:spPr/>
    </dgm:pt>
    <dgm:pt modelId="{8F16BFBF-F644-4187-8610-597CCB6F396E}" type="pres">
      <dgm:prSet presAssocID="{9907C829-AA2F-4CD0-83D2-80D04614EE53}" presName="node" presStyleLbl="node1" presStyleIdx="1" presStyleCnt="3" custLinFactNeighborX="-1706" custLinFactNeighborY="-1097">
        <dgm:presLayoutVars>
          <dgm:bulletEnabled val="1"/>
        </dgm:presLayoutVars>
      </dgm:prSet>
      <dgm:spPr/>
      <dgm:t>
        <a:bodyPr/>
        <a:lstStyle/>
        <a:p>
          <a:endParaRPr lang="en-US"/>
        </a:p>
      </dgm:t>
    </dgm:pt>
    <dgm:pt modelId="{7A627FD4-D260-4A7F-9426-CD18EED8644C}" type="pres">
      <dgm:prSet presAssocID="{22849D21-D4E8-474E-A191-ADA544AD13E8}" presName="sibTrans" presStyleCnt="0"/>
      <dgm:spPr/>
    </dgm:pt>
    <dgm:pt modelId="{65FCF25A-A966-4904-A576-75757630E113}" type="pres">
      <dgm:prSet presAssocID="{FEE8BB60-7480-485F-A178-95C14BDD6F8B}" presName="node" presStyleLbl="node1" presStyleIdx="2" presStyleCnt="3" custScaleX="162687" custScaleY="110738" custLinFactNeighborX="175" custLinFactNeighborY="-6379">
        <dgm:presLayoutVars>
          <dgm:bulletEnabled val="1"/>
        </dgm:presLayoutVars>
      </dgm:prSet>
      <dgm:spPr/>
      <dgm:t>
        <a:bodyPr/>
        <a:lstStyle/>
        <a:p>
          <a:endParaRPr lang="en-US"/>
        </a:p>
      </dgm:t>
    </dgm:pt>
  </dgm:ptLst>
  <dgm:cxnLst>
    <dgm:cxn modelId="{15DF7087-3F7F-45D7-B9CF-324EFB7FEC40}" srcId="{366B157C-25B1-4134-8864-31F0186B0609}" destId="{9907C829-AA2F-4CD0-83D2-80D04614EE53}" srcOrd="1" destOrd="0" parTransId="{2B21DC83-58F6-4A65-94CD-AFF4B00A449A}" sibTransId="{22849D21-D4E8-474E-A191-ADA544AD13E8}"/>
    <dgm:cxn modelId="{E3A1E251-53E1-44E0-810A-AE1292D39111}" type="presOf" srcId="{52995C52-6B27-42D8-A9BC-012B65B89863}" destId="{CD6F9446-F9DF-44B9-8F0D-2ADE99B55477}" srcOrd="0" destOrd="0" presId="urn:microsoft.com/office/officeart/2005/8/layout/default"/>
    <dgm:cxn modelId="{D228C29F-FD25-437E-927F-275AEAA5B781}" srcId="{366B157C-25B1-4134-8864-31F0186B0609}" destId="{FEE8BB60-7480-485F-A178-95C14BDD6F8B}" srcOrd="2" destOrd="0" parTransId="{820696A9-6D80-4526-8F9F-5EA9A0068BD3}" sibTransId="{9D7451E1-5035-4BE6-9FF4-6C0EF863A553}"/>
    <dgm:cxn modelId="{3CCF5166-78AD-4C55-B17E-F08FFB36821A}" srcId="{366B157C-25B1-4134-8864-31F0186B0609}" destId="{52995C52-6B27-42D8-A9BC-012B65B89863}" srcOrd="0" destOrd="0" parTransId="{8BEA6509-FAE0-4074-B616-2B6603408474}" sibTransId="{1B6A8748-006C-4101-A503-B405DB01133B}"/>
    <dgm:cxn modelId="{E6A592C6-DDAF-4E85-A5A5-FDAF16B28898}" type="presOf" srcId="{366B157C-25B1-4134-8864-31F0186B0609}" destId="{4226DE98-EC97-4473-AFC9-01D48AADB0EA}" srcOrd="0" destOrd="0" presId="urn:microsoft.com/office/officeart/2005/8/layout/default"/>
    <dgm:cxn modelId="{A4376F3F-24CB-4E8B-8F41-419E9D9A5863}" type="presOf" srcId="{9907C829-AA2F-4CD0-83D2-80D04614EE53}" destId="{8F16BFBF-F644-4187-8610-597CCB6F396E}" srcOrd="0" destOrd="0" presId="urn:microsoft.com/office/officeart/2005/8/layout/default"/>
    <dgm:cxn modelId="{7D5C4C07-BF36-499D-BB4C-D5C00780E5D6}" type="presOf" srcId="{FEE8BB60-7480-485F-A178-95C14BDD6F8B}" destId="{65FCF25A-A966-4904-A576-75757630E113}" srcOrd="0" destOrd="0" presId="urn:microsoft.com/office/officeart/2005/8/layout/default"/>
    <dgm:cxn modelId="{BC7CC987-9222-49BC-9DAC-0CFD9E2896DA}" type="presParOf" srcId="{4226DE98-EC97-4473-AFC9-01D48AADB0EA}" destId="{CD6F9446-F9DF-44B9-8F0D-2ADE99B55477}" srcOrd="0" destOrd="0" presId="urn:microsoft.com/office/officeart/2005/8/layout/default"/>
    <dgm:cxn modelId="{CB51C0AE-F97F-4A35-825F-599C9E2062F0}" type="presParOf" srcId="{4226DE98-EC97-4473-AFC9-01D48AADB0EA}" destId="{8231A22A-0E89-494C-851B-A8FBC540AF5F}" srcOrd="1" destOrd="0" presId="urn:microsoft.com/office/officeart/2005/8/layout/default"/>
    <dgm:cxn modelId="{C9717DE0-C87C-4328-A06A-4C70D44ABD67}" type="presParOf" srcId="{4226DE98-EC97-4473-AFC9-01D48AADB0EA}" destId="{8F16BFBF-F644-4187-8610-597CCB6F396E}" srcOrd="2" destOrd="0" presId="urn:microsoft.com/office/officeart/2005/8/layout/default"/>
    <dgm:cxn modelId="{75C877F1-0909-41BE-8C77-292C7ACEA8C5}" type="presParOf" srcId="{4226DE98-EC97-4473-AFC9-01D48AADB0EA}" destId="{7A627FD4-D260-4A7F-9426-CD18EED8644C}" srcOrd="3" destOrd="0" presId="urn:microsoft.com/office/officeart/2005/8/layout/default"/>
    <dgm:cxn modelId="{30570AEF-4F06-4AAF-819B-29194A736B12}" type="presParOf" srcId="{4226DE98-EC97-4473-AFC9-01D48AADB0EA}" destId="{65FCF25A-A966-4904-A576-75757630E1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D64F8DD-6E05-47FB-8A49-3A5AF02B9D71}" type="doc">
      <dgm:prSet loTypeId="urn:microsoft.com/office/officeart/2005/8/layout/cycle4" loCatId="matrix" qsTypeId="urn:microsoft.com/office/officeart/2005/8/quickstyle/simple1" qsCatId="simple" csTypeId="urn:microsoft.com/office/officeart/2005/8/colors/accent0_3" csCatId="mainScheme" phldr="1"/>
      <dgm:spPr/>
      <dgm:t>
        <a:bodyPr/>
        <a:lstStyle/>
        <a:p>
          <a:endParaRPr lang="en-US"/>
        </a:p>
      </dgm:t>
    </dgm:pt>
    <dgm:pt modelId="{BAC0188E-E60A-4327-8D52-2C34CEA1BBA5}">
      <dgm:prSet phldrT="[Text]" custT="1"/>
      <dgm:spPr/>
      <dgm:t>
        <a:bodyPr/>
        <a:lstStyle/>
        <a:p>
          <a:r>
            <a:rPr lang="en-GB" sz="1900" b="1" dirty="0"/>
            <a:t>Legal &amp; Regulations challenges</a:t>
          </a:r>
          <a:endParaRPr lang="en-US" sz="1900" b="1" dirty="0"/>
        </a:p>
      </dgm:t>
    </dgm:pt>
    <dgm:pt modelId="{D3985C93-61EC-4DB4-92A4-D158F2FB8B4C}" type="parTrans" cxnId="{13C81762-94A5-4C35-A4AE-177D04819A84}">
      <dgm:prSet/>
      <dgm:spPr/>
      <dgm:t>
        <a:bodyPr/>
        <a:lstStyle/>
        <a:p>
          <a:endParaRPr lang="en-US"/>
        </a:p>
      </dgm:t>
    </dgm:pt>
    <dgm:pt modelId="{6669B164-8682-45BB-BCD9-870BC65ACD09}" type="sibTrans" cxnId="{13C81762-94A5-4C35-A4AE-177D04819A84}">
      <dgm:prSet/>
      <dgm:spPr/>
      <dgm:t>
        <a:bodyPr/>
        <a:lstStyle/>
        <a:p>
          <a:endParaRPr lang="en-US"/>
        </a:p>
      </dgm:t>
    </dgm:pt>
    <dgm:pt modelId="{FFB64BD4-D679-441A-9835-70363096D83C}">
      <dgm:prSet phldrT="[Text]" phldr="1"/>
      <dgm:spPr/>
      <dgm:t>
        <a:bodyPr/>
        <a:lstStyle/>
        <a:p>
          <a:endParaRPr lang="en-US"/>
        </a:p>
      </dgm:t>
    </dgm:pt>
    <dgm:pt modelId="{E2E6F9F1-0C8C-4C79-8B50-23559BC78094}" type="parTrans" cxnId="{E9C482D7-03B5-4933-A154-EF57BFA62BFA}">
      <dgm:prSet/>
      <dgm:spPr/>
      <dgm:t>
        <a:bodyPr/>
        <a:lstStyle/>
        <a:p>
          <a:endParaRPr lang="en-US"/>
        </a:p>
      </dgm:t>
    </dgm:pt>
    <dgm:pt modelId="{013E94CB-67E5-4B17-A294-BA548D35B51B}" type="sibTrans" cxnId="{E9C482D7-03B5-4933-A154-EF57BFA62BFA}">
      <dgm:prSet/>
      <dgm:spPr/>
      <dgm:t>
        <a:bodyPr/>
        <a:lstStyle/>
        <a:p>
          <a:endParaRPr lang="en-US"/>
        </a:p>
      </dgm:t>
    </dgm:pt>
    <dgm:pt modelId="{74904880-135E-4F03-865C-5B7CD16A3199}">
      <dgm:prSet phldrT="[Text]" phldr="1"/>
      <dgm:spPr/>
      <dgm:t>
        <a:bodyPr/>
        <a:lstStyle/>
        <a:p>
          <a:endParaRPr lang="en-US"/>
        </a:p>
      </dgm:t>
    </dgm:pt>
    <dgm:pt modelId="{6CF5A6BF-0B79-4723-A946-9BBBF01BB8F0}" type="parTrans" cxnId="{22D6401F-EF81-4291-B918-B791AC9E1CBB}">
      <dgm:prSet/>
      <dgm:spPr/>
      <dgm:t>
        <a:bodyPr/>
        <a:lstStyle/>
        <a:p>
          <a:endParaRPr lang="en-US"/>
        </a:p>
      </dgm:t>
    </dgm:pt>
    <dgm:pt modelId="{9ABD840E-9EA5-4FEE-B3E8-5B8377849D58}" type="sibTrans" cxnId="{22D6401F-EF81-4291-B918-B791AC9E1CBB}">
      <dgm:prSet/>
      <dgm:spPr/>
      <dgm:t>
        <a:bodyPr/>
        <a:lstStyle/>
        <a:p>
          <a:endParaRPr lang="en-US"/>
        </a:p>
      </dgm:t>
    </dgm:pt>
    <dgm:pt modelId="{B0AACFB4-AFDC-408D-ADA0-E4E6F6C063B9}">
      <dgm:prSet phldrT="[Text]" phldr="1"/>
      <dgm:spPr/>
      <dgm:t>
        <a:bodyPr/>
        <a:lstStyle/>
        <a:p>
          <a:endParaRPr lang="en-US"/>
        </a:p>
      </dgm:t>
    </dgm:pt>
    <dgm:pt modelId="{99ABFDA4-1F28-478B-A624-993395AE7B07}" type="parTrans" cxnId="{DB75E842-0A2F-4520-9430-70C4B5D02775}">
      <dgm:prSet/>
      <dgm:spPr/>
      <dgm:t>
        <a:bodyPr/>
        <a:lstStyle/>
        <a:p>
          <a:endParaRPr lang="en-US"/>
        </a:p>
      </dgm:t>
    </dgm:pt>
    <dgm:pt modelId="{061926EA-5EC0-4E50-89A1-7C98B5DC4F1D}" type="sibTrans" cxnId="{DB75E842-0A2F-4520-9430-70C4B5D02775}">
      <dgm:prSet/>
      <dgm:spPr/>
      <dgm:t>
        <a:bodyPr/>
        <a:lstStyle/>
        <a:p>
          <a:endParaRPr lang="en-US"/>
        </a:p>
      </dgm:t>
    </dgm:pt>
    <dgm:pt modelId="{061B7881-DB5C-49C2-A67B-AD07F071AAE1}">
      <dgm:prSet phldrT="[Text]" custT="1"/>
      <dgm:spPr/>
      <dgm:t>
        <a:bodyPr/>
        <a:lstStyle/>
        <a:p>
          <a:r>
            <a:rPr lang="en-GB" sz="1800" b="1" dirty="0"/>
            <a:t>Programmatic Challenges</a:t>
          </a:r>
        </a:p>
      </dgm:t>
    </dgm:pt>
    <dgm:pt modelId="{A27525F5-709A-438A-94F9-811F8D62F378}" type="parTrans" cxnId="{A03D1098-3112-4FCA-8C03-22710DE80774}">
      <dgm:prSet/>
      <dgm:spPr/>
      <dgm:t>
        <a:bodyPr/>
        <a:lstStyle/>
        <a:p>
          <a:endParaRPr lang="en-US"/>
        </a:p>
      </dgm:t>
    </dgm:pt>
    <dgm:pt modelId="{A158FFFE-1D54-4196-8E83-E699B5E6EED7}" type="sibTrans" cxnId="{A03D1098-3112-4FCA-8C03-22710DE80774}">
      <dgm:prSet/>
      <dgm:spPr/>
      <dgm:t>
        <a:bodyPr/>
        <a:lstStyle/>
        <a:p>
          <a:endParaRPr lang="en-US"/>
        </a:p>
      </dgm:t>
    </dgm:pt>
    <dgm:pt modelId="{5A47B349-C5A4-4F63-8718-ACDACA8EC009}">
      <dgm:prSet phldrT="[Text]" custT="1"/>
      <dgm:spPr/>
      <dgm:t>
        <a:bodyPr/>
        <a:lstStyle/>
        <a:p>
          <a:r>
            <a:rPr lang="en-GB" sz="1900" b="1" dirty="0"/>
            <a:t>Institutional Leadership challenges</a:t>
          </a:r>
        </a:p>
      </dgm:t>
    </dgm:pt>
    <dgm:pt modelId="{461714FE-6B80-401D-B8DB-853AA24C3E3D}" type="parTrans" cxnId="{370223B3-55EF-4BDD-B1EF-DD31EDA2B077}">
      <dgm:prSet/>
      <dgm:spPr/>
      <dgm:t>
        <a:bodyPr/>
        <a:lstStyle/>
        <a:p>
          <a:endParaRPr lang="en-US"/>
        </a:p>
      </dgm:t>
    </dgm:pt>
    <dgm:pt modelId="{8E251902-BCD0-416D-9521-C3C67D5871E2}" type="sibTrans" cxnId="{370223B3-55EF-4BDD-B1EF-DD31EDA2B077}">
      <dgm:prSet/>
      <dgm:spPr/>
      <dgm:t>
        <a:bodyPr/>
        <a:lstStyle/>
        <a:p>
          <a:endParaRPr lang="en-US"/>
        </a:p>
      </dgm:t>
    </dgm:pt>
    <dgm:pt modelId="{D29607AA-27BA-4663-99BD-A57B3F3B1D4C}">
      <dgm:prSet custT="1"/>
      <dgm:spPr>
        <a:solidFill>
          <a:schemeClr val="accent2">
            <a:lumMod val="75000"/>
          </a:schemeClr>
        </a:solidFill>
      </dgm:spPr>
      <dgm:t>
        <a:bodyPr/>
        <a:lstStyle/>
        <a:p>
          <a:r>
            <a:rPr lang="en-GB" sz="1900" b="1" dirty="0"/>
            <a:t>BB: </a:t>
          </a:r>
          <a:r>
            <a:rPr lang="fr-FR" sz="1900" b="1" dirty="0"/>
            <a:t>Most Creative, Innovative &amp; </a:t>
          </a:r>
          <a:r>
            <a:rPr lang="fr-FR" sz="1900" b="1" dirty="0" err="1"/>
            <a:t>Passionate</a:t>
          </a:r>
          <a:r>
            <a:rPr lang="fr-FR" sz="1900" b="1" dirty="0"/>
            <a:t> organisation</a:t>
          </a:r>
          <a:endParaRPr lang="en-GB" sz="1900" b="1" dirty="0"/>
        </a:p>
      </dgm:t>
    </dgm:pt>
    <dgm:pt modelId="{698E6415-D1E3-4399-B5CE-32C3172CD57B}" type="parTrans" cxnId="{961BEE00-1FDA-48BD-B9DB-64DB818ECCA5}">
      <dgm:prSet/>
      <dgm:spPr/>
      <dgm:t>
        <a:bodyPr/>
        <a:lstStyle/>
        <a:p>
          <a:endParaRPr lang="en-US"/>
        </a:p>
      </dgm:t>
    </dgm:pt>
    <dgm:pt modelId="{4CC1AB87-D7A7-49DE-B829-C235A4F40650}" type="sibTrans" cxnId="{961BEE00-1FDA-48BD-B9DB-64DB818ECCA5}">
      <dgm:prSet/>
      <dgm:spPr/>
      <dgm:t>
        <a:bodyPr/>
        <a:lstStyle/>
        <a:p>
          <a:endParaRPr lang="en-US"/>
        </a:p>
      </dgm:t>
    </dgm:pt>
    <dgm:pt modelId="{8DBA0BDF-B860-4497-BE33-6024C55F2679}" type="pres">
      <dgm:prSet presAssocID="{1D64F8DD-6E05-47FB-8A49-3A5AF02B9D71}" presName="cycleMatrixDiagram" presStyleCnt="0">
        <dgm:presLayoutVars>
          <dgm:chMax val="1"/>
          <dgm:dir/>
          <dgm:animLvl val="lvl"/>
          <dgm:resizeHandles val="exact"/>
        </dgm:presLayoutVars>
      </dgm:prSet>
      <dgm:spPr/>
      <dgm:t>
        <a:bodyPr/>
        <a:lstStyle/>
        <a:p>
          <a:endParaRPr lang="en-US"/>
        </a:p>
      </dgm:t>
    </dgm:pt>
    <dgm:pt modelId="{1AAE06A3-AB20-421B-8B1A-99ACDFB61978}" type="pres">
      <dgm:prSet presAssocID="{1D64F8DD-6E05-47FB-8A49-3A5AF02B9D71}" presName="children" presStyleCnt="0"/>
      <dgm:spPr/>
    </dgm:pt>
    <dgm:pt modelId="{ED6A4EBF-D405-4725-9CF5-98B1520C9554}" type="pres">
      <dgm:prSet presAssocID="{1D64F8DD-6E05-47FB-8A49-3A5AF02B9D71}" presName="childPlaceholder" presStyleCnt="0"/>
      <dgm:spPr/>
    </dgm:pt>
    <dgm:pt modelId="{F569B82A-7391-48EF-B51A-677FBC5278C9}" type="pres">
      <dgm:prSet presAssocID="{1D64F8DD-6E05-47FB-8A49-3A5AF02B9D71}" presName="circle" presStyleCnt="0"/>
      <dgm:spPr/>
    </dgm:pt>
    <dgm:pt modelId="{511A15EA-1FF2-47CA-BDCC-F9FC2858BB40}" type="pres">
      <dgm:prSet presAssocID="{1D64F8DD-6E05-47FB-8A49-3A5AF02B9D71}" presName="quadrant1" presStyleLbl="node1" presStyleIdx="0" presStyleCnt="4">
        <dgm:presLayoutVars>
          <dgm:chMax val="1"/>
          <dgm:bulletEnabled val="1"/>
        </dgm:presLayoutVars>
      </dgm:prSet>
      <dgm:spPr/>
      <dgm:t>
        <a:bodyPr/>
        <a:lstStyle/>
        <a:p>
          <a:endParaRPr lang="en-US"/>
        </a:p>
      </dgm:t>
    </dgm:pt>
    <dgm:pt modelId="{80F6E86A-DEF0-4A9A-9C98-8DEB99CAE97C}" type="pres">
      <dgm:prSet presAssocID="{1D64F8DD-6E05-47FB-8A49-3A5AF02B9D71}" presName="quadrant2" presStyleLbl="node1" presStyleIdx="1" presStyleCnt="4">
        <dgm:presLayoutVars>
          <dgm:chMax val="1"/>
          <dgm:bulletEnabled val="1"/>
        </dgm:presLayoutVars>
      </dgm:prSet>
      <dgm:spPr/>
      <dgm:t>
        <a:bodyPr/>
        <a:lstStyle/>
        <a:p>
          <a:endParaRPr lang="en-US"/>
        </a:p>
      </dgm:t>
    </dgm:pt>
    <dgm:pt modelId="{743D72BB-C5C6-4ACA-8240-4AD647F5F495}" type="pres">
      <dgm:prSet presAssocID="{1D64F8DD-6E05-47FB-8A49-3A5AF02B9D71}" presName="quadrant3" presStyleLbl="node1" presStyleIdx="2" presStyleCnt="4">
        <dgm:presLayoutVars>
          <dgm:chMax val="1"/>
          <dgm:bulletEnabled val="1"/>
        </dgm:presLayoutVars>
      </dgm:prSet>
      <dgm:spPr/>
      <dgm:t>
        <a:bodyPr/>
        <a:lstStyle/>
        <a:p>
          <a:endParaRPr lang="en-US"/>
        </a:p>
      </dgm:t>
    </dgm:pt>
    <dgm:pt modelId="{E65176DA-EE91-4E77-9C41-E89C65EA10A8}" type="pres">
      <dgm:prSet presAssocID="{1D64F8DD-6E05-47FB-8A49-3A5AF02B9D71}" presName="quadrant4" presStyleLbl="node1" presStyleIdx="3" presStyleCnt="4" custLinFactNeighborX="827" custLinFactNeighborY="767">
        <dgm:presLayoutVars>
          <dgm:chMax val="1"/>
          <dgm:bulletEnabled val="1"/>
        </dgm:presLayoutVars>
      </dgm:prSet>
      <dgm:spPr/>
      <dgm:t>
        <a:bodyPr/>
        <a:lstStyle/>
        <a:p>
          <a:endParaRPr lang="en-US"/>
        </a:p>
      </dgm:t>
    </dgm:pt>
    <dgm:pt modelId="{E425D0DF-57C5-44AA-A854-3DF0DCC83886}" type="pres">
      <dgm:prSet presAssocID="{1D64F8DD-6E05-47FB-8A49-3A5AF02B9D71}" presName="quadrantPlaceholder" presStyleCnt="0"/>
      <dgm:spPr/>
    </dgm:pt>
    <dgm:pt modelId="{6C1E62F0-3023-429D-BC25-CB446CB5B09D}" type="pres">
      <dgm:prSet presAssocID="{1D64F8DD-6E05-47FB-8A49-3A5AF02B9D71}" presName="center1" presStyleLbl="fgShp" presStyleIdx="0" presStyleCnt="2"/>
      <dgm:spPr/>
    </dgm:pt>
    <dgm:pt modelId="{FF69AEEC-203F-4448-9CA7-4A9069B121BF}" type="pres">
      <dgm:prSet presAssocID="{1D64F8DD-6E05-47FB-8A49-3A5AF02B9D71}" presName="center2" presStyleLbl="fgShp" presStyleIdx="1" presStyleCnt="2"/>
      <dgm:spPr/>
    </dgm:pt>
  </dgm:ptLst>
  <dgm:cxnLst>
    <dgm:cxn modelId="{F8DD5446-9C94-4A57-B878-5A72A9A96F5E}" type="presOf" srcId="{BAC0188E-E60A-4327-8D52-2C34CEA1BBA5}" destId="{511A15EA-1FF2-47CA-BDCC-F9FC2858BB40}" srcOrd="0" destOrd="0" presId="urn:microsoft.com/office/officeart/2005/8/layout/cycle4"/>
    <dgm:cxn modelId="{1DA5FE2F-2830-4866-9483-6CD4EA5BFDF1}" type="presOf" srcId="{1D64F8DD-6E05-47FB-8A49-3A5AF02B9D71}" destId="{8DBA0BDF-B860-4497-BE33-6024C55F2679}" srcOrd="0" destOrd="0" presId="urn:microsoft.com/office/officeart/2005/8/layout/cycle4"/>
    <dgm:cxn modelId="{13C81762-94A5-4C35-A4AE-177D04819A84}" srcId="{1D64F8DD-6E05-47FB-8A49-3A5AF02B9D71}" destId="{BAC0188E-E60A-4327-8D52-2C34CEA1BBA5}" srcOrd="0" destOrd="0" parTransId="{D3985C93-61EC-4DB4-92A4-D158F2FB8B4C}" sibTransId="{6669B164-8682-45BB-BCD9-870BC65ACD09}"/>
    <dgm:cxn modelId="{22D6401F-EF81-4291-B918-B791AC9E1CBB}" srcId="{1D64F8DD-6E05-47FB-8A49-3A5AF02B9D71}" destId="{74904880-135E-4F03-865C-5B7CD16A3199}" srcOrd="5" destOrd="0" parTransId="{6CF5A6BF-0B79-4723-A946-9BBBF01BB8F0}" sibTransId="{9ABD840E-9EA5-4FEE-B3E8-5B8377849D58}"/>
    <dgm:cxn modelId="{788576D3-580B-4FC3-80D7-0CC341AAE07E}" type="presOf" srcId="{061B7881-DB5C-49C2-A67B-AD07F071AAE1}" destId="{80F6E86A-DEF0-4A9A-9C98-8DEB99CAE97C}" srcOrd="0" destOrd="0" presId="urn:microsoft.com/office/officeart/2005/8/layout/cycle4"/>
    <dgm:cxn modelId="{370223B3-55EF-4BDD-B1EF-DD31EDA2B077}" srcId="{1D64F8DD-6E05-47FB-8A49-3A5AF02B9D71}" destId="{5A47B349-C5A4-4F63-8718-ACDACA8EC009}" srcOrd="2" destOrd="0" parTransId="{461714FE-6B80-401D-B8DB-853AA24C3E3D}" sibTransId="{8E251902-BCD0-416D-9521-C3C67D5871E2}"/>
    <dgm:cxn modelId="{961BEE00-1FDA-48BD-B9DB-64DB818ECCA5}" srcId="{1D64F8DD-6E05-47FB-8A49-3A5AF02B9D71}" destId="{D29607AA-27BA-4663-99BD-A57B3F3B1D4C}" srcOrd="3" destOrd="0" parTransId="{698E6415-D1E3-4399-B5CE-32C3172CD57B}" sibTransId="{4CC1AB87-D7A7-49DE-B829-C235A4F40650}"/>
    <dgm:cxn modelId="{8992BB88-F808-4567-BB2F-D088071DD540}" type="presOf" srcId="{D29607AA-27BA-4663-99BD-A57B3F3B1D4C}" destId="{E65176DA-EE91-4E77-9C41-E89C65EA10A8}" srcOrd="0" destOrd="0" presId="urn:microsoft.com/office/officeart/2005/8/layout/cycle4"/>
    <dgm:cxn modelId="{A03D1098-3112-4FCA-8C03-22710DE80774}" srcId="{1D64F8DD-6E05-47FB-8A49-3A5AF02B9D71}" destId="{061B7881-DB5C-49C2-A67B-AD07F071AAE1}" srcOrd="1" destOrd="0" parTransId="{A27525F5-709A-438A-94F9-811F8D62F378}" sibTransId="{A158FFFE-1D54-4196-8E83-E699B5E6EED7}"/>
    <dgm:cxn modelId="{E9C482D7-03B5-4933-A154-EF57BFA62BFA}" srcId="{1D64F8DD-6E05-47FB-8A49-3A5AF02B9D71}" destId="{FFB64BD4-D679-441A-9835-70363096D83C}" srcOrd="4" destOrd="0" parTransId="{E2E6F9F1-0C8C-4C79-8B50-23559BC78094}" sibTransId="{013E94CB-67E5-4B17-A294-BA548D35B51B}"/>
    <dgm:cxn modelId="{DB75E842-0A2F-4520-9430-70C4B5D02775}" srcId="{74904880-135E-4F03-865C-5B7CD16A3199}" destId="{B0AACFB4-AFDC-408D-ADA0-E4E6F6C063B9}" srcOrd="0" destOrd="0" parTransId="{99ABFDA4-1F28-478B-A624-993395AE7B07}" sibTransId="{061926EA-5EC0-4E50-89A1-7C98B5DC4F1D}"/>
    <dgm:cxn modelId="{0F39792F-90C5-4DE2-8F1F-0543C3F35C9F}" type="presOf" srcId="{5A47B349-C5A4-4F63-8718-ACDACA8EC009}" destId="{743D72BB-C5C6-4ACA-8240-4AD647F5F495}" srcOrd="0" destOrd="0" presId="urn:microsoft.com/office/officeart/2005/8/layout/cycle4"/>
    <dgm:cxn modelId="{948076EE-1650-4789-8625-0A7801E1A601}" type="presParOf" srcId="{8DBA0BDF-B860-4497-BE33-6024C55F2679}" destId="{1AAE06A3-AB20-421B-8B1A-99ACDFB61978}" srcOrd="0" destOrd="0" presId="urn:microsoft.com/office/officeart/2005/8/layout/cycle4"/>
    <dgm:cxn modelId="{68AA4866-24CF-46B7-B896-97289833F55D}" type="presParOf" srcId="{1AAE06A3-AB20-421B-8B1A-99ACDFB61978}" destId="{ED6A4EBF-D405-4725-9CF5-98B1520C9554}" srcOrd="0" destOrd="0" presId="urn:microsoft.com/office/officeart/2005/8/layout/cycle4"/>
    <dgm:cxn modelId="{9627E6F0-0C8F-443F-BD57-4B1E343D94CA}" type="presParOf" srcId="{8DBA0BDF-B860-4497-BE33-6024C55F2679}" destId="{F569B82A-7391-48EF-B51A-677FBC5278C9}" srcOrd="1" destOrd="0" presId="urn:microsoft.com/office/officeart/2005/8/layout/cycle4"/>
    <dgm:cxn modelId="{B811E5E8-0E9D-45AD-903B-E42640960DDA}" type="presParOf" srcId="{F569B82A-7391-48EF-B51A-677FBC5278C9}" destId="{511A15EA-1FF2-47CA-BDCC-F9FC2858BB40}" srcOrd="0" destOrd="0" presId="urn:microsoft.com/office/officeart/2005/8/layout/cycle4"/>
    <dgm:cxn modelId="{4CCCC105-2B81-49EA-8CC5-F9CE91BBA164}" type="presParOf" srcId="{F569B82A-7391-48EF-B51A-677FBC5278C9}" destId="{80F6E86A-DEF0-4A9A-9C98-8DEB99CAE97C}" srcOrd="1" destOrd="0" presId="urn:microsoft.com/office/officeart/2005/8/layout/cycle4"/>
    <dgm:cxn modelId="{A69D53C1-3DD4-4CAB-A323-D248C0924437}" type="presParOf" srcId="{F569B82A-7391-48EF-B51A-677FBC5278C9}" destId="{743D72BB-C5C6-4ACA-8240-4AD647F5F495}" srcOrd="2" destOrd="0" presId="urn:microsoft.com/office/officeart/2005/8/layout/cycle4"/>
    <dgm:cxn modelId="{0AF95966-E9E0-4026-871B-CAC878EA75DC}" type="presParOf" srcId="{F569B82A-7391-48EF-B51A-677FBC5278C9}" destId="{E65176DA-EE91-4E77-9C41-E89C65EA10A8}" srcOrd="3" destOrd="0" presId="urn:microsoft.com/office/officeart/2005/8/layout/cycle4"/>
    <dgm:cxn modelId="{9B84ACD7-FB0C-4BFB-BCD6-5CFB5CC33DF1}" type="presParOf" srcId="{F569B82A-7391-48EF-B51A-677FBC5278C9}" destId="{E425D0DF-57C5-44AA-A854-3DF0DCC83886}" srcOrd="4" destOrd="0" presId="urn:microsoft.com/office/officeart/2005/8/layout/cycle4"/>
    <dgm:cxn modelId="{BF26F736-8497-45C9-AE3D-D7014CF5CEB1}" type="presParOf" srcId="{8DBA0BDF-B860-4497-BE33-6024C55F2679}" destId="{6C1E62F0-3023-429D-BC25-CB446CB5B09D}" srcOrd="2" destOrd="0" presId="urn:microsoft.com/office/officeart/2005/8/layout/cycle4"/>
    <dgm:cxn modelId="{1EDE01E7-B57C-42C1-B729-A351F929522F}" type="presParOf" srcId="{8DBA0BDF-B860-4497-BE33-6024C55F2679}" destId="{FF69AEEC-203F-4448-9CA7-4A9069B121B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1FF14-F8E6-4B0E-8228-C4C30E677BF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3FADD4F5-2F34-46E2-9653-5A6A213A0212}">
      <dgm:prSet phldrT="[Text]" custT="1"/>
      <dgm:spPr>
        <a:ln w="12700">
          <a:solidFill>
            <a:srgbClr val="3333CC"/>
          </a:solidFill>
          <a:prstDash val="solid"/>
        </a:ln>
      </dgm:spPr>
      <dgm:t>
        <a:bodyPr/>
        <a:lstStyle/>
        <a:p>
          <a:r>
            <a:rPr lang="en-GB" sz="1800" b="1" dirty="0"/>
            <a:t>Legal &amp; Regulatory challenges</a:t>
          </a:r>
        </a:p>
      </dgm:t>
    </dgm:pt>
    <dgm:pt modelId="{64712687-EC7C-46EF-B0DF-BF6F7AC00C3D}" type="parTrans" cxnId="{F8E64FE1-5AE7-4385-BF14-6E7EC4F0E907}">
      <dgm:prSet/>
      <dgm:spPr/>
      <dgm:t>
        <a:bodyPr/>
        <a:lstStyle/>
        <a:p>
          <a:endParaRPr lang="en-GB" sz="1200"/>
        </a:p>
      </dgm:t>
    </dgm:pt>
    <dgm:pt modelId="{6C3A06BC-11F1-49D3-984F-7ADE2A4EF7F7}" type="sibTrans" cxnId="{F8E64FE1-5AE7-4385-BF14-6E7EC4F0E907}">
      <dgm:prSet/>
      <dgm:spPr/>
      <dgm:t>
        <a:bodyPr/>
        <a:lstStyle/>
        <a:p>
          <a:endParaRPr lang="en-GB" sz="1200"/>
        </a:p>
      </dgm:t>
    </dgm:pt>
    <dgm:pt modelId="{CF116283-AD4F-44F2-9EF7-B54D1643AFE5}">
      <dgm:prSet phldrT="[Text]" custT="1"/>
      <dgm:spPr>
        <a:ln w="12700">
          <a:solidFill>
            <a:srgbClr val="3333CC"/>
          </a:solidFill>
          <a:prstDash val="solid"/>
        </a:ln>
      </dgm:spPr>
      <dgm:t>
        <a:bodyPr/>
        <a:lstStyle/>
        <a:p>
          <a:r>
            <a:rPr lang="en-GB" sz="1800" dirty="0"/>
            <a:t>Legal &amp; Regulating &amp; Administrative framework</a:t>
          </a:r>
        </a:p>
      </dgm:t>
    </dgm:pt>
    <dgm:pt modelId="{F9D2556F-AD3F-4B79-9EC8-74CD3B5FD63F}" type="parTrans" cxnId="{3D2E6600-E43D-4092-AA4E-08DA09B73BC8}">
      <dgm:prSet/>
      <dgm:spPr/>
      <dgm:t>
        <a:bodyPr/>
        <a:lstStyle/>
        <a:p>
          <a:endParaRPr lang="en-GB" sz="1200"/>
        </a:p>
      </dgm:t>
    </dgm:pt>
    <dgm:pt modelId="{EA974627-4906-45D0-898A-215D12DA3457}" type="sibTrans" cxnId="{3D2E6600-E43D-4092-AA4E-08DA09B73BC8}">
      <dgm:prSet/>
      <dgm:spPr/>
      <dgm:t>
        <a:bodyPr/>
        <a:lstStyle/>
        <a:p>
          <a:endParaRPr lang="en-GB" sz="1200"/>
        </a:p>
      </dgm:t>
    </dgm:pt>
    <dgm:pt modelId="{5A50C7AC-2764-48D5-ADE2-935E6A481AE6}">
      <dgm:prSet phldrT="[Text]" custT="1"/>
      <dgm:spPr>
        <a:ln w="12700">
          <a:solidFill>
            <a:srgbClr val="3333CC"/>
          </a:solidFill>
        </a:ln>
      </dgm:spPr>
      <dgm:t>
        <a:bodyPr/>
        <a:lstStyle/>
        <a:p>
          <a:r>
            <a:rPr lang="en-GB" sz="1800" b="1" dirty="0"/>
            <a:t>Programmatic challenges</a:t>
          </a:r>
        </a:p>
      </dgm:t>
    </dgm:pt>
    <dgm:pt modelId="{A7545D02-841F-4245-B686-DFE04057D336}" type="parTrans" cxnId="{C498F37F-3227-425F-8B29-E53C99AC8D45}">
      <dgm:prSet/>
      <dgm:spPr/>
      <dgm:t>
        <a:bodyPr/>
        <a:lstStyle/>
        <a:p>
          <a:endParaRPr lang="en-GB" sz="1200"/>
        </a:p>
      </dgm:t>
    </dgm:pt>
    <dgm:pt modelId="{0E620C3B-036D-4884-A2F4-C30195C1F327}" type="sibTrans" cxnId="{C498F37F-3227-425F-8B29-E53C99AC8D45}">
      <dgm:prSet/>
      <dgm:spPr/>
      <dgm:t>
        <a:bodyPr/>
        <a:lstStyle/>
        <a:p>
          <a:endParaRPr lang="en-GB" sz="1200"/>
        </a:p>
      </dgm:t>
    </dgm:pt>
    <dgm:pt modelId="{58ED66C0-0092-433E-8FB2-96A7949E32EE}">
      <dgm:prSet phldrT="[Text]" custT="1"/>
      <dgm:spPr>
        <a:ln w="12700">
          <a:solidFill>
            <a:srgbClr val="3333CC"/>
          </a:solidFill>
        </a:ln>
      </dgm:spPr>
      <dgm:t>
        <a:bodyPr/>
        <a:lstStyle/>
        <a:p>
          <a:r>
            <a:rPr lang="en-GB" sz="1500" dirty="0"/>
            <a:t>Access to resources (land, finance, technology, infrastructure)</a:t>
          </a:r>
        </a:p>
      </dgm:t>
    </dgm:pt>
    <dgm:pt modelId="{83C2E74B-A714-4668-9552-F30980C3EE8B}" type="parTrans" cxnId="{DFEBADE9-830B-40DB-B30E-E2305A223CFD}">
      <dgm:prSet/>
      <dgm:spPr/>
      <dgm:t>
        <a:bodyPr/>
        <a:lstStyle/>
        <a:p>
          <a:endParaRPr lang="en-GB" sz="1200"/>
        </a:p>
      </dgm:t>
    </dgm:pt>
    <dgm:pt modelId="{E88CEFD1-9B32-423B-89E2-EE4325AAA57A}" type="sibTrans" cxnId="{DFEBADE9-830B-40DB-B30E-E2305A223CFD}">
      <dgm:prSet/>
      <dgm:spPr/>
      <dgm:t>
        <a:bodyPr/>
        <a:lstStyle/>
        <a:p>
          <a:endParaRPr lang="en-GB" sz="1200"/>
        </a:p>
      </dgm:t>
    </dgm:pt>
    <dgm:pt modelId="{E7FCA2B0-9BF0-47CF-B741-6519A225A595}">
      <dgm:prSet custT="1"/>
      <dgm:spPr>
        <a:ln w="12700">
          <a:solidFill>
            <a:srgbClr val="3333CC"/>
          </a:solidFill>
        </a:ln>
      </dgm:spPr>
      <dgm:t>
        <a:bodyPr/>
        <a:lstStyle/>
        <a:p>
          <a:r>
            <a:rPr lang="en-GB" sz="1800" b="1" dirty="0"/>
            <a:t>Institutional leadership challenges</a:t>
          </a:r>
        </a:p>
      </dgm:t>
    </dgm:pt>
    <dgm:pt modelId="{34AB49AC-22A0-4169-B8E3-74F1A73C3316}" type="parTrans" cxnId="{4808C63C-89A7-411F-B706-75B738566531}">
      <dgm:prSet/>
      <dgm:spPr/>
      <dgm:t>
        <a:bodyPr/>
        <a:lstStyle/>
        <a:p>
          <a:endParaRPr lang="en-GB" sz="1200"/>
        </a:p>
      </dgm:t>
    </dgm:pt>
    <dgm:pt modelId="{232CBC6A-979C-437B-A884-BA1F6607E215}" type="sibTrans" cxnId="{4808C63C-89A7-411F-B706-75B738566531}">
      <dgm:prSet/>
      <dgm:spPr/>
      <dgm:t>
        <a:bodyPr/>
        <a:lstStyle/>
        <a:p>
          <a:endParaRPr lang="en-GB" sz="1200"/>
        </a:p>
      </dgm:t>
    </dgm:pt>
    <dgm:pt modelId="{E124C53E-2DBB-46D4-BBFA-7BCE0515C279}">
      <dgm:prSet phldrT="[Text]" custT="1"/>
      <dgm:spPr>
        <a:ln w="12700">
          <a:solidFill>
            <a:srgbClr val="3333CC"/>
          </a:solidFill>
          <a:prstDash val="solid"/>
        </a:ln>
      </dgm:spPr>
      <dgm:t>
        <a:bodyPr/>
        <a:lstStyle/>
        <a:p>
          <a:r>
            <a:rPr lang="en-GB" sz="1800" dirty="0"/>
            <a:t>Business registration &amp; licensing</a:t>
          </a:r>
        </a:p>
      </dgm:t>
    </dgm:pt>
    <dgm:pt modelId="{395CE08E-A387-43DA-99BC-46008AA1BA6A}" type="parTrans" cxnId="{9F93123F-8B97-4419-BFAC-9EEEB14284EB}">
      <dgm:prSet/>
      <dgm:spPr/>
      <dgm:t>
        <a:bodyPr/>
        <a:lstStyle/>
        <a:p>
          <a:endParaRPr lang="en-GB" sz="1200"/>
        </a:p>
      </dgm:t>
    </dgm:pt>
    <dgm:pt modelId="{314277A0-295C-4FC6-B189-0D93330C27D2}" type="sibTrans" cxnId="{9F93123F-8B97-4419-BFAC-9EEEB14284EB}">
      <dgm:prSet/>
      <dgm:spPr/>
      <dgm:t>
        <a:bodyPr/>
        <a:lstStyle/>
        <a:p>
          <a:endParaRPr lang="en-GB" sz="1200"/>
        </a:p>
      </dgm:t>
    </dgm:pt>
    <dgm:pt modelId="{C3FA765D-6FBE-473F-ABF9-0361227AB977}">
      <dgm:prSet phldrT="[Text]" custT="1"/>
      <dgm:spPr>
        <a:ln w="12700">
          <a:solidFill>
            <a:srgbClr val="3333CC"/>
          </a:solidFill>
          <a:prstDash val="solid"/>
        </a:ln>
      </dgm:spPr>
      <dgm:t>
        <a:bodyPr/>
        <a:lstStyle/>
        <a:p>
          <a:r>
            <a:rPr lang="en-GB" sz="1800" dirty="0"/>
            <a:t>Taxation</a:t>
          </a:r>
        </a:p>
      </dgm:t>
    </dgm:pt>
    <dgm:pt modelId="{0055E8F3-56CA-414E-8F41-F8C04F2FBE12}" type="parTrans" cxnId="{02197DDB-96BB-4DF3-BACD-1FFCBE49156F}">
      <dgm:prSet/>
      <dgm:spPr/>
      <dgm:t>
        <a:bodyPr/>
        <a:lstStyle/>
        <a:p>
          <a:endParaRPr lang="en-GB" sz="1200"/>
        </a:p>
      </dgm:t>
    </dgm:pt>
    <dgm:pt modelId="{1F5C404F-4631-4E3F-8B38-7DA5ABEE8AC6}" type="sibTrans" cxnId="{02197DDB-96BB-4DF3-BACD-1FFCBE49156F}">
      <dgm:prSet/>
      <dgm:spPr/>
      <dgm:t>
        <a:bodyPr/>
        <a:lstStyle/>
        <a:p>
          <a:endParaRPr lang="en-GB" sz="1200"/>
        </a:p>
      </dgm:t>
    </dgm:pt>
    <dgm:pt modelId="{5E77D589-DB27-4351-9E48-23855934D56A}">
      <dgm:prSet custT="1"/>
      <dgm:spPr>
        <a:ln w="12700">
          <a:solidFill>
            <a:srgbClr val="3333CC"/>
          </a:solidFill>
        </a:ln>
      </dgm:spPr>
      <dgm:t>
        <a:bodyPr/>
        <a:lstStyle/>
        <a:p>
          <a:r>
            <a:rPr lang="en-GB" sz="1800" b="0" dirty="0"/>
            <a:t>Institutional alignment</a:t>
          </a:r>
        </a:p>
      </dgm:t>
    </dgm:pt>
    <dgm:pt modelId="{D8BDD9CB-CAD0-449F-AC6F-6D349BD7091E}" type="parTrans" cxnId="{52ECDE2C-4554-4532-B2F7-24BB529825E2}">
      <dgm:prSet/>
      <dgm:spPr/>
      <dgm:t>
        <a:bodyPr/>
        <a:lstStyle/>
        <a:p>
          <a:endParaRPr lang="en-GB" sz="1200"/>
        </a:p>
      </dgm:t>
    </dgm:pt>
    <dgm:pt modelId="{A9644140-80E2-4142-A9D6-FD536D127A12}" type="sibTrans" cxnId="{52ECDE2C-4554-4532-B2F7-24BB529825E2}">
      <dgm:prSet/>
      <dgm:spPr/>
      <dgm:t>
        <a:bodyPr/>
        <a:lstStyle/>
        <a:p>
          <a:endParaRPr lang="en-GB" sz="1200"/>
        </a:p>
      </dgm:t>
    </dgm:pt>
    <dgm:pt modelId="{A5F99327-2EBE-4BC0-8D6B-9B35202E4F03}">
      <dgm:prSet custT="1"/>
      <dgm:spPr>
        <a:ln w="12700">
          <a:solidFill>
            <a:srgbClr val="3333CC"/>
          </a:solidFill>
        </a:ln>
      </dgm:spPr>
      <dgm:t>
        <a:bodyPr/>
        <a:lstStyle/>
        <a:p>
          <a:r>
            <a:rPr lang="en-GB" sz="1800" b="0" dirty="0"/>
            <a:t>Collaborative partnership</a:t>
          </a:r>
        </a:p>
      </dgm:t>
    </dgm:pt>
    <dgm:pt modelId="{33B50555-ACB9-4A44-8D1C-9896BF471357}" type="parTrans" cxnId="{95BEBAAA-D476-452F-8D23-0E3DAB875D17}">
      <dgm:prSet/>
      <dgm:spPr/>
      <dgm:t>
        <a:bodyPr/>
        <a:lstStyle/>
        <a:p>
          <a:endParaRPr lang="en-GB" sz="1200"/>
        </a:p>
      </dgm:t>
    </dgm:pt>
    <dgm:pt modelId="{2B94FB39-ED48-4DF6-9380-F5156FF42838}" type="sibTrans" cxnId="{95BEBAAA-D476-452F-8D23-0E3DAB875D17}">
      <dgm:prSet/>
      <dgm:spPr/>
      <dgm:t>
        <a:bodyPr/>
        <a:lstStyle/>
        <a:p>
          <a:endParaRPr lang="en-GB" sz="1200"/>
        </a:p>
      </dgm:t>
    </dgm:pt>
    <dgm:pt modelId="{A340096B-6D8E-43C2-8344-055C5295242F}">
      <dgm:prSet phldrT="[Text]" custT="1"/>
      <dgm:spPr>
        <a:ln w="12700">
          <a:solidFill>
            <a:srgbClr val="3333CC"/>
          </a:solidFill>
        </a:ln>
      </dgm:spPr>
      <dgm:t>
        <a:bodyPr/>
        <a:lstStyle/>
        <a:p>
          <a:r>
            <a:rPr lang="en-GB" sz="1500" dirty="0"/>
            <a:t>Operating a Business (factors of production)</a:t>
          </a:r>
        </a:p>
      </dgm:t>
    </dgm:pt>
    <dgm:pt modelId="{1708CCF3-B464-4AD9-A94D-2E1A87217FB8}" type="sibTrans" cxnId="{5D37AAE9-971B-4F9E-9F6B-FBDC8720B59A}">
      <dgm:prSet/>
      <dgm:spPr/>
      <dgm:t>
        <a:bodyPr/>
        <a:lstStyle/>
        <a:p>
          <a:endParaRPr lang="en-GB" sz="1200"/>
        </a:p>
      </dgm:t>
    </dgm:pt>
    <dgm:pt modelId="{8ACBA5BB-BA4C-4839-BFCF-0D29CAC23A16}" type="parTrans" cxnId="{5D37AAE9-971B-4F9E-9F6B-FBDC8720B59A}">
      <dgm:prSet/>
      <dgm:spPr/>
      <dgm:t>
        <a:bodyPr/>
        <a:lstStyle/>
        <a:p>
          <a:endParaRPr lang="en-GB" sz="1200"/>
        </a:p>
      </dgm:t>
    </dgm:pt>
    <dgm:pt modelId="{C8B0F771-3D2F-4AE2-B307-2881D8BD9797}">
      <dgm:prSet phldrT="[Text]" custT="1"/>
      <dgm:spPr>
        <a:ln w="12700">
          <a:solidFill>
            <a:srgbClr val="3333CC"/>
          </a:solidFill>
        </a:ln>
      </dgm:spPr>
      <dgm:t>
        <a:bodyPr/>
        <a:lstStyle/>
        <a:p>
          <a:r>
            <a:rPr lang="en-GB" sz="1500" dirty="0"/>
            <a:t>Linking to market (</a:t>
          </a:r>
          <a:r>
            <a:rPr lang="en-GB" sz="1500" dirty="0" smtClean="0"/>
            <a:t>quality, quantity, price, logistics)</a:t>
          </a:r>
          <a:endParaRPr lang="en-GB" sz="1500" dirty="0"/>
        </a:p>
      </dgm:t>
    </dgm:pt>
    <dgm:pt modelId="{627113D0-9976-49BD-AC37-52E35A8C0492}" type="sibTrans" cxnId="{DFE7277A-110F-4654-82C8-0F8B2C67188E}">
      <dgm:prSet/>
      <dgm:spPr/>
      <dgm:t>
        <a:bodyPr/>
        <a:lstStyle/>
        <a:p>
          <a:endParaRPr lang="en-GB" sz="1200"/>
        </a:p>
      </dgm:t>
    </dgm:pt>
    <dgm:pt modelId="{0C16B069-4A8D-4F0B-BC85-B1243662DAE9}" type="parTrans" cxnId="{DFE7277A-110F-4654-82C8-0F8B2C67188E}">
      <dgm:prSet/>
      <dgm:spPr/>
      <dgm:t>
        <a:bodyPr/>
        <a:lstStyle/>
        <a:p>
          <a:endParaRPr lang="en-GB" sz="1200"/>
        </a:p>
      </dgm:t>
    </dgm:pt>
    <dgm:pt modelId="{8CB4167C-499A-4C28-A60D-F52C75399C84}">
      <dgm:prSet phldrT="[Text]" custT="1"/>
      <dgm:spPr>
        <a:ln w="12700">
          <a:solidFill>
            <a:srgbClr val="3333CC"/>
          </a:solidFill>
        </a:ln>
      </dgm:spPr>
      <dgm:t>
        <a:bodyPr/>
        <a:lstStyle/>
        <a:p>
          <a:r>
            <a:rPr lang="en-GB" sz="1500" dirty="0"/>
            <a:t>Fair competition (Procurement</a:t>
          </a:r>
          <a:r>
            <a:rPr lang="en-GB" sz="1500" dirty="0" smtClean="0"/>
            <a:t>, Protection, </a:t>
          </a:r>
          <a:r>
            <a:rPr lang="en-GB" sz="1500" dirty="0"/>
            <a:t>competition policy, International trade agreement)</a:t>
          </a:r>
        </a:p>
      </dgm:t>
    </dgm:pt>
    <dgm:pt modelId="{BA595B95-EE74-4923-858F-E82B59D4CDAD}" type="sibTrans" cxnId="{0F59EF97-6D53-4A08-8AF3-17B86CC04A89}">
      <dgm:prSet/>
      <dgm:spPr/>
      <dgm:t>
        <a:bodyPr/>
        <a:lstStyle/>
        <a:p>
          <a:endParaRPr lang="en-GB" sz="1200"/>
        </a:p>
      </dgm:t>
    </dgm:pt>
    <dgm:pt modelId="{4AB0A0EC-F3EF-49BD-819B-BD2C52DB7185}" type="parTrans" cxnId="{0F59EF97-6D53-4A08-8AF3-17B86CC04A89}">
      <dgm:prSet/>
      <dgm:spPr/>
      <dgm:t>
        <a:bodyPr/>
        <a:lstStyle/>
        <a:p>
          <a:endParaRPr lang="en-GB" sz="1200"/>
        </a:p>
      </dgm:t>
    </dgm:pt>
    <dgm:pt modelId="{A3374860-63DE-4029-930B-DB8A7657B15D}">
      <dgm:prSet phldrT="[Text]" custT="1"/>
      <dgm:spPr>
        <a:ln w="12700">
          <a:solidFill>
            <a:srgbClr val="3333CC"/>
          </a:solidFill>
        </a:ln>
      </dgm:spPr>
      <dgm:t>
        <a:bodyPr/>
        <a:lstStyle/>
        <a:p>
          <a:r>
            <a:rPr lang="en-GB" sz="1500" dirty="0"/>
            <a:t>Industrial Peace &amp; Harmony</a:t>
          </a:r>
        </a:p>
      </dgm:t>
    </dgm:pt>
    <dgm:pt modelId="{F421AD2D-F65E-494C-B7EE-E4A1ADEFF76E}" type="sibTrans" cxnId="{E317F025-2471-4774-85FF-40D3E3F9AF0B}">
      <dgm:prSet/>
      <dgm:spPr/>
      <dgm:t>
        <a:bodyPr/>
        <a:lstStyle/>
        <a:p>
          <a:endParaRPr lang="en-GB" sz="1200"/>
        </a:p>
      </dgm:t>
    </dgm:pt>
    <dgm:pt modelId="{242D3DE5-4960-40D6-9BD8-157C68408924}" type="parTrans" cxnId="{E317F025-2471-4774-85FF-40D3E3F9AF0B}">
      <dgm:prSet/>
      <dgm:spPr/>
      <dgm:t>
        <a:bodyPr/>
        <a:lstStyle/>
        <a:p>
          <a:endParaRPr lang="en-GB" sz="1200"/>
        </a:p>
      </dgm:t>
    </dgm:pt>
    <dgm:pt modelId="{04CD97B8-5F9E-406B-A597-A0BD608A3406}" type="pres">
      <dgm:prSet presAssocID="{EA11FF14-F8E6-4B0E-8228-C4C30E677BFF}" presName="Name0" presStyleCnt="0">
        <dgm:presLayoutVars>
          <dgm:dir/>
          <dgm:resizeHandles val="exact"/>
        </dgm:presLayoutVars>
      </dgm:prSet>
      <dgm:spPr/>
      <dgm:t>
        <a:bodyPr/>
        <a:lstStyle/>
        <a:p>
          <a:endParaRPr lang="en-US"/>
        </a:p>
      </dgm:t>
    </dgm:pt>
    <dgm:pt modelId="{763D112B-11B7-499D-9961-CB0A316600C9}" type="pres">
      <dgm:prSet presAssocID="{3FADD4F5-2F34-46E2-9653-5A6A213A0212}" presName="composite" presStyleCnt="0"/>
      <dgm:spPr/>
    </dgm:pt>
    <dgm:pt modelId="{D9E1DE19-F3EF-4872-BDF8-081E41A64209}" type="pres">
      <dgm:prSet presAssocID="{3FADD4F5-2F34-46E2-9653-5A6A213A0212}" presName="rect1" presStyleLbl="trAlignAcc1" presStyleIdx="0" presStyleCnt="3" custScaleY="131311" custLinFactNeighborX="1129" custLinFactNeighborY="81">
        <dgm:presLayoutVars>
          <dgm:bulletEnabled val="1"/>
        </dgm:presLayoutVars>
      </dgm:prSet>
      <dgm:spPr/>
      <dgm:t>
        <a:bodyPr/>
        <a:lstStyle/>
        <a:p>
          <a:endParaRPr lang="en-US"/>
        </a:p>
      </dgm:t>
    </dgm:pt>
    <dgm:pt modelId="{66471473-90F0-491E-919C-3CC2487F3631}" type="pres">
      <dgm:prSet presAssocID="{3FADD4F5-2F34-46E2-9653-5A6A213A0212}" presName="rect2" presStyleLbl="fgImgPlace1" presStyleIdx="0" presStyleCnt="3" custScaleX="50008" custScaleY="41610" custLinFactNeighborX="1658" custLinFactNeighborY="-1140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t>
        <a:bodyPr/>
        <a:lstStyle/>
        <a:p>
          <a:endParaRPr lang="en-US"/>
        </a:p>
      </dgm:t>
    </dgm:pt>
    <dgm:pt modelId="{8D133CF4-C393-4036-992B-C75C7707FC0C}" type="pres">
      <dgm:prSet presAssocID="{6C3A06BC-11F1-49D3-984F-7ADE2A4EF7F7}" presName="sibTrans" presStyleCnt="0"/>
      <dgm:spPr/>
    </dgm:pt>
    <dgm:pt modelId="{98FBF304-D1B2-4CA8-A36A-6493B9AA39B9}" type="pres">
      <dgm:prSet presAssocID="{5A50C7AC-2764-48D5-ADE2-935E6A481AE6}" presName="composite" presStyleCnt="0"/>
      <dgm:spPr/>
    </dgm:pt>
    <dgm:pt modelId="{4C5017AE-BF84-4661-BC95-D732F38EEB45}" type="pres">
      <dgm:prSet presAssocID="{5A50C7AC-2764-48D5-ADE2-935E6A481AE6}" presName="rect1" presStyleLbl="trAlignAcc1" presStyleIdx="1" presStyleCnt="3" custScaleX="101774" custScaleY="131290">
        <dgm:presLayoutVars>
          <dgm:bulletEnabled val="1"/>
        </dgm:presLayoutVars>
      </dgm:prSet>
      <dgm:spPr/>
      <dgm:t>
        <a:bodyPr/>
        <a:lstStyle/>
        <a:p>
          <a:endParaRPr lang="en-US"/>
        </a:p>
      </dgm:t>
    </dgm:pt>
    <dgm:pt modelId="{31C959E1-8D4F-4B28-8065-982480702C84}" type="pres">
      <dgm:prSet presAssocID="{5A50C7AC-2764-48D5-ADE2-935E6A481AE6}" presName="rect2" presStyleLbl="fgImgPlace1" presStyleIdx="1" presStyleCnt="3" custScaleX="68731" custScaleY="59469" custLinFactNeighborX="6795" custLinFactNeighborY="-221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F25F52E9-FE1E-4B16-8693-CF196A543500}" type="pres">
      <dgm:prSet presAssocID="{0E620C3B-036D-4884-A2F4-C30195C1F327}" presName="sibTrans" presStyleCnt="0"/>
      <dgm:spPr/>
    </dgm:pt>
    <dgm:pt modelId="{9AA8CAD2-A73B-49AA-A77C-4FD4EEEEA3B2}" type="pres">
      <dgm:prSet presAssocID="{E7FCA2B0-9BF0-47CF-B741-6519A225A595}" presName="composite" presStyleCnt="0"/>
      <dgm:spPr/>
    </dgm:pt>
    <dgm:pt modelId="{153EC8C5-303E-4166-89D6-E65A1C82F7CC}" type="pres">
      <dgm:prSet presAssocID="{E7FCA2B0-9BF0-47CF-B741-6519A225A595}" presName="rect1" presStyleLbl="trAlignAcc1" presStyleIdx="2" presStyleCnt="3">
        <dgm:presLayoutVars>
          <dgm:bulletEnabled val="1"/>
        </dgm:presLayoutVars>
      </dgm:prSet>
      <dgm:spPr/>
      <dgm:t>
        <a:bodyPr/>
        <a:lstStyle/>
        <a:p>
          <a:endParaRPr lang="en-US"/>
        </a:p>
      </dgm:t>
    </dgm:pt>
    <dgm:pt modelId="{1EEB0BC3-23C3-40F6-A9A9-08E4FD5990A9}" type="pres">
      <dgm:prSet presAssocID="{E7FCA2B0-9BF0-47CF-B741-6519A225A595}" presName="rect2" presStyleLbl="fgImgPlace1" presStyleIdx="2" presStyleCnt="3" custScaleX="56524" custScaleY="50586" custLinFactNeighborX="0" custLinFactNeighborY="-9815"/>
      <dgm:spPr>
        <a:blipFill>
          <a:blip xmlns:r="http://schemas.openxmlformats.org/officeDocument/2006/relationships" r:embed="rId3">
            <a:extLst>
              <a:ext uri="{28A0092B-C50C-407E-A947-70E740481C1C}">
                <a14:useLocalDpi xmlns:a14="http://schemas.microsoft.com/office/drawing/2010/main" val="0"/>
              </a:ext>
            </a:extLst>
          </a:blip>
          <a:srcRect/>
          <a:stretch>
            <a:fillRect l="-55000" r="-55000"/>
          </a:stretch>
        </a:blipFill>
      </dgm:spPr>
    </dgm:pt>
  </dgm:ptLst>
  <dgm:cxnLst>
    <dgm:cxn modelId="{F9C22C55-31A9-4C05-936A-47081EB0A43E}" type="presOf" srcId="{58ED66C0-0092-433E-8FB2-96A7949E32EE}" destId="{4C5017AE-BF84-4661-BC95-D732F38EEB45}" srcOrd="0" destOrd="1" presId="urn:microsoft.com/office/officeart/2008/layout/PictureStrips"/>
    <dgm:cxn modelId="{B167FD47-C7BC-471B-99C9-EA90439745B9}" type="presOf" srcId="{C8B0F771-3D2F-4AE2-B307-2881D8BD9797}" destId="{4C5017AE-BF84-4661-BC95-D732F38EEB45}" srcOrd="0" destOrd="3" presId="urn:microsoft.com/office/officeart/2008/layout/PictureStrips"/>
    <dgm:cxn modelId="{E317F025-2471-4774-85FF-40D3E3F9AF0B}" srcId="{5A50C7AC-2764-48D5-ADE2-935E6A481AE6}" destId="{A3374860-63DE-4029-930B-DB8A7657B15D}" srcOrd="4" destOrd="0" parTransId="{242D3DE5-4960-40D6-9BD8-157C68408924}" sibTransId="{F421AD2D-F65E-494C-B7EE-E4A1ADEFF76E}"/>
    <dgm:cxn modelId="{87BAE325-9343-4F88-994F-2E2080334B70}" type="presOf" srcId="{5E77D589-DB27-4351-9E48-23855934D56A}" destId="{153EC8C5-303E-4166-89D6-E65A1C82F7CC}" srcOrd="0" destOrd="1" presId="urn:microsoft.com/office/officeart/2008/layout/PictureStrips"/>
    <dgm:cxn modelId="{B554820A-2C40-4F45-A619-480DCEED66DC}" type="presOf" srcId="{CF116283-AD4F-44F2-9EF7-B54D1643AFE5}" destId="{D9E1DE19-F3EF-4872-BDF8-081E41A64209}" srcOrd="0" destOrd="1" presId="urn:microsoft.com/office/officeart/2008/layout/PictureStrips"/>
    <dgm:cxn modelId="{4808C63C-89A7-411F-B706-75B738566531}" srcId="{EA11FF14-F8E6-4B0E-8228-C4C30E677BFF}" destId="{E7FCA2B0-9BF0-47CF-B741-6519A225A595}" srcOrd="2" destOrd="0" parTransId="{34AB49AC-22A0-4169-B8E3-74F1A73C3316}" sibTransId="{232CBC6A-979C-437B-A884-BA1F6607E215}"/>
    <dgm:cxn modelId="{EC702AFC-F441-4D34-A34F-D0FA8BE0133C}" type="presOf" srcId="{C3FA765D-6FBE-473F-ABF9-0361227AB977}" destId="{D9E1DE19-F3EF-4872-BDF8-081E41A64209}" srcOrd="0" destOrd="3" presId="urn:microsoft.com/office/officeart/2008/layout/PictureStrips"/>
    <dgm:cxn modelId="{CFD7EB54-7E9E-4047-9973-F2667EAE893E}" type="presOf" srcId="{5A50C7AC-2764-48D5-ADE2-935E6A481AE6}" destId="{4C5017AE-BF84-4661-BC95-D732F38EEB45}" srcOrd="0" destOrd="0" presId="urn:microsoft.com/office/officeart/2008/layout/PictureStrips"/>
    <dgm:cxn modelId="{0F59EF97-6D53-4A08-8AF3-17B86CC04A89}" srcId="{5A50C7AC-2764-48D5-ADE2-935E6A481AE6}" destId="{8CB4167C-499A-4C28-A60D-F52C75399C84}" srcOrd="3" destOrd="0" parTransId="{4AB0A0EC-F3EF-49BD-819B-BD2C52DB7185}" sibTransId="{BA595B95-EE74-4923-858F-E82B59D4CDAD}"/>
    <dgm:cxn modelId="{3185D8C4-F8BE-4241-995B-FBB5A685F91D}" type="presOf" srcId="{8CB4167C-499A-4C28-A60D-F52C75399C84}" destId="{4C5017AE-BF84-4661-BC95-D732F38EEB45}" srcOrd="0" destOrd="4" presId="urn:microsoft.com/office/officeart/2008/layout/PictureStrips"/>
    <dgm:cxn modelId="{0BF64858-EBC3-4B96-B41C-3A63DB9C4096}" type="presOf" srcId="{EA11FF14-F8E6-4B0E-8228-C4C30E677BFF}" destId="{04CD97B8-5F9E-406B-A597-A0BD608A3406}" srcOrd="0" destOrd="0" presId="urn:microsoft.com/office/officeart/2008/layout/PictureStrips"/>
    <dgm:cxn modelId="{BD8D7495-6174-414D-9850-6944D1801A31}" type="presOf" srcId="{A340096B-6D8E-43C2-8344-055C5295242F}" destId="{4C5017AE-BF84-4661-BC95-D732F38EEB45}" srcOrd="0" destOrd="2" presId="urn:microsoft.com/office/officeart/2008/layout/PictureStrips"/>
    <dgm:cxn modelId="{5D37AAE9-971B-4F9E-9F6B-FBDC8720B59A}" srcId="{5A50C7AC-2764-48D5-ADE2-935E6A481AE6}" destId="{A340096B-6D8E-43C2-8344-055C5295242F}" srcOrd="1" destOrd="0" parTransId="{8ACBA5BB-BA4C-4839-BFCF-0D29CAC23A16}" sibTransId="{1708CCF3-B464-4AD9-A94D-2E1A87217FB8}"/>
    <dgm:cxn modelId="{9F93123F-8B97-4419-BFAC-9EEEB14284EB}" srcId="{3FADD4F5-2F34-46E2-9653-5A6A213A0212}" destId="{E124C53E-2DBB-46D4-BBFA-7BCE0515C279}" srcOrd="1" destOrd="0" parTransId="{395CE08E-A387-43DA-99BC-46008AA1BA6A}" sibTransId="{314277A0-295C-4FC6-B189-0D93330C27D2}"/>
    <dgm:cxn modelId="{8DCE9577-012C-4496-9BB9-CA7AD69807A8}" type="presOf" srcId="{E124C53E-2DBB-46D4-BBFA-7BCE0515C279}" destId="{D9E1DE19-F3EF-4872-BDF8-081E41A64209}" srcOrd="0" destOrd="2" presId="urn:microsoft.com/office/officeart/2008/layout/PictureStrips"/>
    <dgm:cxn modelId="{DBFD1658-4A04-45FE-91CE-E6CB8748480C}" type="presOf" srcId="{A3374860-63DE-4029-930B-DB8A7657B15D}" destId="{4C5017AE-BF84-4661-BC95-D732F38EEB45}" srcOrd="0" destOrd="5" presId="urn:microsoft.com/office/officeart/2008/layout/PictureStrips"/>
    <dgm:cxn modelId="{95BEBAAA-D476-452F-8D23-0E3DAB875D17}" srcId="{E7FCA2B0-9BF0-47CF-B741-6519A225A595}" destId="{A5F99327-2EBE-4BC0-8D6B-9B35202E4F03}" srcOrd="1" destOrd="0" parTransId="{33B50555-ACB9-4A44-8D1C-9896BF471357}" sibTransId="{2B94FB39-ED48-4DF6-9380-F5156FF42838}"/>
    <dgm:cxn modelId="{02197DDB-96BB-4DF3-BACD-1FFCBE49156F}" srcId="{3FADD4F5-2F34-46E2-9653-5A6A213A0212}" destId="{C3FA765D-6FBE-473F-ABF9-0361227AB977}" srcOrd="2" destOrd="0" parTransId="{0055E8F3-56CA-414E-8F41-F8C04F2FBE12}" sibTransId="{1F5C404F-4631-4E3F-8B38-7DA5ABEE8AC6}"/>
    <dgm:cxn modelId="{03B200E5-4028-458B-8364-E8E698242E41}" type="presOf" srcId="{3FADD4F5-2F34-46E2-9653-5A6A213A0212}" destId="{D9E1DE19-F3EF-4872-BDF8-081E41A64209}" srcOrd="0" destOrd="0" presId="urn:microsoft.com/office/officeart/2008/layout/PictureStrips"/>
    <dgm:cxn modelId="{80DFDEF0-E6EE-4ED1-B466-CCB1ECADEA5B}" type="presOf" srcId="{A5F99327-2EBE-4BC0-8D6B-9B35202E4F03}" destId="{153EC8C5-303E-4166-89D6-E65A1C82F7CC}" srcOrd="0" destOrd="2" presId="urn:microsoft.com/office/officeart/2008/layout/PictureStrips"/>
    <dgm:cxn modelId="{3A48F37F-3A08-44C1-BF7F-947CBD019FF8}" type="presOf" srcId="{E7FCA2B0-9BF0-47CF-B741-6519A225A595}" destId="{153EC8C5-303E-4166-89D6-E65A1C82F7CC}" srcOrd="0" destOrd="0" presId="urn:microsoft.com/office/officeart/2008/layout/PictureStrips"/>
    <dgm:cxn modelId="{52ECDE2C-4554-4532-B2F7-24BB529825E2}" srcId="{E7FCA2B0-9BF0-47CF-B741-6519A225A595}" destId="{5E77D589-DB27-4351-9E48-23855934D56A}" srcOrd="0" destOrd="0" parTransId="{D8BDD9CB-CAD0-449F-AC6F-6D349BD7091E}" sibTransId="{A9644140-80E2-4142-A9D6-FD536D127A12}"/>
    <dgm:cxn modelId="{C498F37F-3227-425F-8B29-E53C99AC8D45}" srcId="{EA11FF14-F8E6-4B0E-8228-C4C30E677BFF}" destId="{5A50C7AC-2764-48D5-ADE2-935E6A481AE6}" srcOrd="1" destOrd="0" parTransId="{A7545D02-841F-4245-B686-DFE04057D336}" sibTransId="{0E620C3B-036D-4884-A2F4-C30195C1F327}"/>
    <dgm:cxn modelId="{DFEBADE9-830B-40DB-B30E-E2305A223CFD}" srcId="{5A50C7AC-2764-48D5-ADE2-935E6A481AE6}" destId="{58ED66C0-0092-433E-8FB2-96A7949E32EE}" srcOrd="0" destOrd="0" parTransId="{83C2E74B-A714-4668-9552-F30980C3EE8B}" sibTransId="{E88CEFD1-9B32-423B-89E2-EE4325AAA57A}"/>
    <dgm:cxn modelId="{F8E64FE1-5AE7-4385-BF14-6E7EC4F0E907}" srcId="{EA11FF14-F8E6-4B0E-8228-C4C30E677BFF}" destId="{3FADD4F5-2F34-46E2-9653-5A6A213A0212}" srcOrd="0" destOrd="0" parTransId="{64712687-EC7C-46EF-B0DF-BF6F7AC00C3D}" sibTransId="{6C3A06BC-11F1-49D3-984F-7ADE2A4EF7F7}"/>
    <dgm:cxn modelId="{3D2E6600-E43D-4092-AA4E-08DA09B73BC8}" srcId="{3FADD4F5-2F34-46E2-9653-5A6A213A0212}" destId="{CF116283-AD4F-44F2-9EF7-B54D1643AFE5}" srcOrd="0" destOrd="0" parTransId="{F9D2556F-AD3F-4B79-9EC8-74CD3B5FD63F}" sibTransId="{EA974627-4906-45D0-898A-215D12DA3457}"/>
    <dgm:cxn modelId="{DFE7277A-110F-4654-82C8-0F8B2C67188E}" srcId="{5A50C7AC-2764-48D5-ADE2-935E6A481AE6}" destId="{C8B0F771-3D2F-4AE2-B307-2881D8BD9797}" srcOrd="2" destOrd="0" parTransId="{0C16B069-4A8D-4F0B-BC85-B1243662DAE9}" sibTransId="{627113D0-9976-49BD-AC37-52E35A8C0492}"/>
    <dgm:cxn modelId="{4253EDCF-FCD5-4A73-8F93-E405FF90EDD2}" type="presParOf" srcId="{04CD97B8-5F9E-406B-A597-A0BD608A3406}" destId="{763D112B-11B7-499D-9961-CB0A316600C9}" srcOrd="0" destOrd="0" presId="urn:microsoft.com/office/officeart/2008/layout/PictureStrips"/>
    <dgm:cxn modelId="{B4FC13C5-48EC-48DF-A2E7-CF083AEE91EB}" type="presParOf" srcId="{763D112B-11B7-499D-9961-CB0A316600C9}" destId="{D9E1DE19-F3EF-4872-BDF8-081E41A64209}" srcOrd="0" destOrd="0" presId="urn:microsoft.com/office/officeart/2008/layout/PictureStrips"/>
    <dgm:cxn modelId="{FA3989FE-C4AC-4E77-BFA8-ACC64B5201E8}" type="presParOf" srcId="{763D112B-11B7-499D-9961-CB0A316600C9}" destId="{66471473-90F0-491E-919C-3CC2487F3631}" srcOrd="1" destOrd="0" presId="urn:microsoft.com/office/officeart/2008/layout/PictureStrips"/>
    <dgm:cxn modelId="{ABC57FCB-CDF2-470A-90F9-53367EB069EA}" type="presParOf" srcId="{04CD97B8-5F9E-406B-A597-A0BD608A3406}" destId="{8D133CF4-C393-4036-992B-C75C7707FC0C}" srcOrd="1" destOrd="0" presId="urn:microsoft.com/office/officeart/2008/layout/PictureStrips"/>
    <dgm:cxn modelId="{E1DC4411-A733-4356-A61D-E6BEFDBAEBB5}" type="presParOf" srcId="{04CD97B8-5F9E-406B-A597-A0BD608A3406}" destId="{98FBF304-D1B2-4CA8-A36A-6493B9AA39B9}" srcOrd="2" destOrd="0" presId="urn:microsoft.com/office/officeart/2008/layout/PictureStrips"/>
    <dgm:cxn modelId="{9DDFD9C4-E583-467B-AABA-107B02BBB8B0}" type="presParOf" srcId="{98FBF304-D1B2-4CA8-A36A-6493B9AA39B9}" destId="{4C5017AE-BF84-4661-BC95-D732F38EEB45}" srcOrd="0" destOrd="0" presId="urn:microsoft.com/office/officeart/2008/layout/PictureStrips"/>
    <dgm:cxn modelId="{DF7DC7B5-0401-4761-9302-744E613F2B6F}" type="presParOf" srcId="{98FBF304-D1B2-4CA8-A36A-6493B9AA39B9}" destId="{31C959E1-8D4F-4B28-8065-982480702C84}" srcOrd="1" destOrd="0" presId="urn:microsoft.com/office/officeart/2008/layout/PictureStrips"/>
    <dgm:cxn modelId="{B980CAA0-705E-435B-BEBE-D859282E36E2}" type="presParOf" srcId="{04CD97B8-5F9E-406B-A597-A0BD608A3406}" destId="{F25F52E9-FE1E-4B16-8693-CF196A543500}" srcOrd="3" destOrd="0" presId="urn:microsoft.com/office/officeart/2008/layout/PictureStrips"/>
    <dgm:cxn modelId="{C3FD1D30-5BE1-4B56-A06F-749AE40A392B}" type="presParOf" srcId="{04CD97B8-5F9E-406B-A597-A0BD608A3406}" destId="{9AA8CAD2-A73B-49AA-A77C-4FD4EEEEA3B2}" srcOrd="4" destOrd="0" presId="urn:microsoft.com/office/officeart/2008/layout/PictureStrips"/>
    <dgm:cxn modelId="{18739331-25C1-46D1-90A2-C802668E5BD6}" type="presParOf" srcId="{9AA8CAD2-A73B-49AA-A77C-4FD4EEEEA3B2}" destId="{153EC8C5-303E-4166-89D6-E65A1C82F7CC}" srcOrd="0" destOrd="0" presId="urn:microsoft.com/office/officeart/2008/layout/PictureStrips"/>
    <dgm:cxn modelId="{5F48774D-4D53-46F7-8ADA-9191BE99DE70}" type="presParOf" srcId="{9AA8CAD2-A73B-49AA-A77C-4FD4EEEEA3B2}" destId="{1EEB0BC3-23C3-40F6-A9A9-08E4FD5990A9}" srcOrd="1" destOrd="0" presId="urn:microsoft.com/office/officeart/2008/layout/PictureStrips"/>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64A9D-83D2-4B07-AC99-7102201B61EC}" type="doc">
      <dgm:prSet loTypeId="urn:microsoft.com/office/officeart/2016/7/layout/HorizontalActionList" loCatId="List" qsTypeId="urn:microsoft.com/office/officeart/2005/8/quickstyle/simple3" qsCatId="simple" csTypeId="urn:microsoft.com/office/officeart/2005/8/colors/colorful5" csCatId="colorful" phldr="1"/>
      <dgm:spPr/>
      <dgm:t>
        <a:bodyPr/>
        <a:lstStyle/>
        <a:p>
          <a:endParaRPr lang="en-GB"/>
        </a:p>
      </dgm:t>
    </dgm:pt>
    <dgm:pt modelId="{AEF7E8E4-C7C1-40D7-91C4-43B7DC28EA6D}">
      <dgm:prSet phldrT="[Text]"/>
      <dgm:spPr/>
      <dgm:t>
        <a:bodyPr/>
        <a:lstStyle/>
        <a:p>
          <a:r>
            <a:rPr lang="en-GB" b="1" dirty="0"/>
            <a:t>Public Sector Strategic Approach to Private Sector</a:t>
          </a:r>
        </a:p>
      </dgm:t>
    </dgm:pt>
    <dgm:pt modelId="{B1ACF6C9-C952-440C-AE3E-B3BFF6E60EC2}" type="parTrans" cxnId="{025AA78D-8F52-424A-9E44-057E7FB6F539}">
      <dgm:prSet/>
      <dgm:spPr/>
      <dgm:t>
        <a:bodyPr/>
        <a:lstStyle/>
        <a:p>
          <a:endParaRPr lang="en-GB"/>
        </a:p>
      </dgm:t>
    </dgm:pt>
    <dgm:pt modelId="{728662D1-3CE5-40A7-875C-43D0C54F6671}" type="sibTrans" cxnId="{025AA78D-8F52-424A-9E44-057E7FB6F539}">
      <dgm:prSet/>
      <dgm:spPr/>
      <dgm:t>
        <a:bodyPr/>
        <a:lstStyle/>
        <a:p>
          <a:endParaRPr lang="en-GB"/>
        </a:p>
      </dgm:t>
    </dgm:pt>
    <dgm:pt modelId="{8C81508C-B5E6-4292-AB58-411E85D12892}">
      <dgm:prSet phldrT="[Text]" custT="1"/>
      <dgm:spPr/>
      <dgm:t>
        <a:bodyPr/>
        <a:lstStyle/>
        <a:p>
          <a:pPr>
            <a:buFont typeface="Arial" panose="020B0604020202020204" pitchFamily="34" charset="0"/>
            <a:buChar char="•"/>
          </a:pPr>
          <a:r>
            <a:rPr lang="en-GB" sz="2000" dirty="0"/>
            <a:t>Poverty alleviation</a:t>
          </a:r>
        </a:p>
      </dgm:t>
    </dgm:pt>
    <dgm:pt modelId="{F7699F88-4AEA-4E5E-AC7E-A2A24F677EA7}" type="parTrans" cxnId="{162A2AF7-476F-4946-8A36-99D3E0672089}">
      <dgm:prSet/>
      <dgm:spPr/>
      <dgm:t>
        <a:bodyPr/>
        <a:lstStyle/>
        <a:p>
          <a:endParaRPr lang="en-GB"/>
        </a:p>
      </dgm:t>
    </dgm:pt>
    <dgm:pt modelId="{71C9FA8F-445D-4BB5-A732-D00797F295D3}" type="sibTrans" cxnId="{162A2AF7-476F-4946-8A36-99D3E0672089}">
      <dgm:prSet/>
      <dgm:spPr/>
      <dgm:t>
        <a:bodyPr/>
        <a:lstStyle/>
        <a:p>
          <a:endParaRPr lang="en-GB"/>
        </a:p>
      </dgm:t>
    </dgm:pt>
    <dgm:pt modelId="{AD80DDE9-217D-429B-A744-D81B5004C0B9}">
      <dgm:prSet phldrT="[Text]" custT="1"/>
      <dgm:spPr/>
      <dgm:t>
        <a:bodyPr/>
        <a:lstStyle/>
        <a:p>
          <a:pPr>
            <a:buFont typeface="Arial" panose="020B0604020202020204" pitchFamily="34" charset="0"/>
            <a:buChar char="•"/>
          </a:pPr>
          <a:r>
            <a:rPr lang="en-GB" sz="2000" dirty="0"/>
            <a:t>Promote social </a:t>
          </a:r>
          <a:r>
            <a:rPr lang="en-GB" sz="2000" dirty="0" smtClean="0"/>
            <a:t>stability</a:t>
          </a:r>
        </a:p>
        <a:p>
          <a:pPr>
            <a:buFont typeface="Arial" panose="020B0604020202020204" pitchFamily="34" charset="0"/>
            <a:buChar char="•"/>
          </a:pPr>
          <a:r>
            <a:rPr lang="en-GB" sz="2000" dirty="0" smtClean="0"/>
            <a:t>Industrial Peace &amp; Harmony</a:t>
          </a:r>
          <a:endParaRPr lang="en-GB" sz="2000" dirty="0"/>
        </a:p>
      </dgm:t>
    </dgm:pt>
    <dgm:pt modelId="{E1FFF91F-3B2A-4A64-8465-62853BDA3502}" type="parTrans" cxnId="{0C915C54-3788-455F-A938-DCF2FCE634E9}">
      <dgm:prSet/>
      <dgm:spPr/>
      <dgm:t>
        <a:bodyPr/>
        <a:lstStyle/>
        <a:p>
          <a:endParaRPr lang="en-GB"/>
        </a:p>
      </dgm:t>
    </dgm:pt>
    <dgm:pt modelId="{2CFFC3CB-17A4-4571-B55B-1E5B059E8DED}" type="sibTrans" cxnId="{0C915C54-3788-455F-A938-DCF2FCE634E9}">
      <dgm:prSet/>
      <dgm:spPr/>
      <dgm:t>
        <a:bodyPr/>
        <a:lstStyle/>
        <a:p>
          <a:endParaRPr lang="en-GB"/>
        </a:p>
      </dgm:t>
    </dgm:pt>
    <dgm:pt modelId="{28B12936-AA78-4D15-9D0D-C918A75C0621}">
      <dgm:prSet phldrT="[Text]"/>
      <dgm:spPr/>
      <dgm:t>
        <a:bodyPr/>
        <a:lstStyle/>
        <a:p>
          <a:r>
            <a:rPr lang="en-GB" b="1" dirty="0"/>
            <a:t>Private Sector approach to Business</a:t>
          </a:r>
        </a:p>
      </dgm:t>
    </dgm:pt>
    <dgm:pt modelId="{D5753CA9-3781-4EA6-B011-CA18D6208DA3}" type="parTrans" cxnId="{84418A1D-9BD1-4D70-926A-E658F7803EDB}">
      <dgm:prSet/>
      <dgm:spPr/>
      <dgm:t>
        <a:bodyPr/>
        <a:lstStyle/>
        <a:p>
          <a:endParaRPr lang="en-GB"/>
        </a:p>
      </dgm:t>
    </dgm:pt>
    <dgm:pt modelId="{54DF2BDF-50D9-4A53-8E00-E6C671AF9884}" type="sibTrans" cxnId="{84418A1D-9BD1-4D70-926A-E658F7803EDB}">
      <dgm:prSet/>
      <dgm:spPr/>
      <dgm:t>
        <a:bodyPr/>
        <a:lstStyle/>
        <a:p>
          <a:endParaRPr lang="en-GB"/>
        </a:p>
      </dgm:t>
    </dgm:pt>
    <dgm:pt modelId="{ADAF84FA-EE12-411F-B237-A8D918648548}">
      <dgm:prSet phldrT="[Text]" custT="1"/>
      <dgm:spPr/>
      <dgm:t>
        <a:bodyPr/>
        <a:lstStyle/>
        <a:p>
          <a:r>
            <a:rPr lang="en-GB" sz="2000" dirty="0" smtClean="0"/>
            <a:t>Maximize Opportunities</a:t>
          </a:r>
        </a:p>
        <a:p>
          <a:r>
            <a:rPr lang="en-GB" sz="2000" dirty="0" smtClean="0"/>
            <a:t>Protection</a:t>
          </a:r>
          <a:endParaRPr lang="en-GB" sz="2000" dirty="0"/>
        </a:p>
      </dgm:t>
    </dgm:pt>
    <dgm:pt modelId="{3AD515F9-75F9-4623-9605-B1408DB52501}" type="parTrans" cxnId="{72C5C20C-EAD1-4973-9AD7-D947B833A98E}">
      <dgm:prSet/>
      <dgm:spPr/>
      <dgm:t>
        <a:bodyPr/>
        <a:lstStyle/>
        <a:p>
          <a:endParaRPr lang="en-GB"/>
        </a:p>
      </dgm:t>
    </dgm:pt>
    <dgm:pt modelId="{A597E687-22FE-4A2C-925D-52B6D19F8C79}" type="sibTrans" cxnId="{72C5C20C-EAD1-4973-9AD7-D947B833A98E}">
      <dgm:prSet/>
      <dgm:spPr/>
      <dgm:t>
        <a:bodyPr/>
        <a:lstStyle/>
        <a:p>
          <a:endParaRPr lang="en-GB"/>
        </a:p>
      </dgm:t>
    </dgm:pt>
    <dgm:pt modelId="{5F154D6C-FD65-4C7D-8FC0-5AC1F06A39ED}">
      <dgm:prSet phldrT="[Text]" custT="1"/>
      <dgm:spPr/>
      <dgm:t>
        <a:bodyPr/>
        <a:lstStyle/>
        <a:p>
          <a:pPr>
            <a:buFont typeface="Arial" panose="020B0604020202020204" pitchFamily="34" charset="0"/>
            <a:buChar char="•"/>
          </a:pPr>
          <a:r>
            <a:rPr lang="en-GB" sz="2000" dirty="0"/>
            <a:t>Promoting sustainable &amp; Inclusive development &amp; growth</a:t>
          </a:r>
        </a:p>
      </dgm:t>
    </dgm:pt>
    <dgm:pt modelId="{5637C603-FF73-4913-AC3A-ADE4D064B1C1}" type="parTrans" cxnId="{862F44F0-C115-4C34-84A5-CB7E85723A3D}">
      <dgm:prSet/>
      <dgm:spPr/>
      <dgm:t>
        <a:bodyPr/>
        <a:lstStyle/>
        <a:p>
          <a:endParaRPr lang="fr-FR"/>
        </a:p>
      </dgm:t>
    </dgm:pt>
    <dgm:pt modelId="{127992B8-4E50-4FA4-B2F3-140583435B83}" type="sibTrans" cxnId="{862F44F0-C115-4C34-84A5-CB7E85723A3D}">
      <dgm:prSet/>
      <dgm:spPr/>
      <dgm:t>
        <a:bodyPr/>
        <a:lstStyle/>
        <a:p>
          <a:endParaRPr lang="en-US"/>
        </a:p>
      </dgm:t>
    </dgm:pt>
    <dgm:pt modelId="{A66D3DEB-72A4-49AB-861E-D2DBF7184307}">
      <dgm:prSet phldrT="[Text]" custT="1"/>
      <dgm:spPr/>
      <dgm:t>
        <a:bodyPr/>
        <a:lstStyle/>
        <a:p>
          <a:r>
            <a:rPr lang="en-GB" sz="2000" dirty="0"/>
            <a:t>Clear, transparent, equitable, easily accessible, predictable and rule-base legal, regulatory&amp; administration </a:t>
          </a:r>
          <a:r>
            <a:rPr lang="en-GB" sz="2000" dirty="0" smtClean="0"/>
            <a:t>framework</a:t>
          </a:r>
          <a:endParaRPr lang="en-GB" sz="2000" dirty="0"/>
        </a:p>
      </dgm:t>
    </dgm:pt>
    <dgm:pt modelId="{9B83635D-8A27-4CBE-A6E0-558F733F404D}" type="parTrans" cxnId="{6FCB1E2A-2752-41C2-99AC-ECAE958E3182}">
      <dgm:prSet/>
      <dgm:spPr/>
      <dgm:t>
        <a:bodyPr/>
        <a:lstStyle/>
        <a:p>
          <a:endParaRPr lang="fr-FR"/>
        </a:p>
      </dgm:t>
    </dgm:pt>
    <dgm:pt modelId="{6956EC21-994A-4ED5-AA62-1780A0286848}" type="sibTrans" cxnId="{6FCB1E2A-2752-41C2-99AC-ECAE958E3182}">
      <dgm:prSet/>
      <dgm:spPr/>
      <dgm:t>
        <a:bodyPr/>
        <a:lstStyle/>
        <a:p>
          <a:endParaRPr lang="en-US"/>
        </a:p>
      </dgm:t>
    </dgm:pt>
    <dgm:pt modelId="{8156CF29-CC82-4830-AE12-A82C87BCEC45}" type="pres">
      <dgm:prSet presAssocID="{A5964A9D-83D2-4B07-AC99-7102201B61EC}" presName="Name0" presStyleCnt="0">
        <dgm:presLayoutVars>
          <dgm:dir/>
          <dgm:animLvl val="lvl"/>
          <dgm:resizeHandles val="exact"/>
        </dgm:presLayoutVars>
      </dgm:prSet>
      <dgm:spPr/>
      <dgm:t>
        <a:bodyPr/>
        <a:lstStyle/>
        <a:p>
          <a:endParaRPr lang="en-US"/>
        </a:p>
      </dgm:t>
    </dgm:pt>
    <dgm:pt modelId="{2DCFFDAB-31F7-4024-A375-EC5B41A2D761}" type="pres">
      <dgm:prSet presAssocID="{AEF7E8E4-C7C1-40D7-91C4-43B7DC28EA6D}" presName="composite" presStyleCnt="0"/>
      <dgm:spPr/>
    </dgm:pt>
    <dgm:pt modelId="{2753A8B0-C183-4881-9461-5DD3A05EB3EF}" type="pres">
      <dgm:prSet presAssocID="{AEF7E8E4-C7C1-40D7-91C4-43B7DC28EA6D}" presName="parTx" presStyleLbl="alignNode1" presStyleIdx="0" presStyleCnt="2">
        <dgm:presLayoutVars>
          <dgm:chMax val="0"/>
          <dgm:chPref val="0"/>
        </dgm:presLayoutVars>
      </dgm:prSet>
      <dgm:spPr/>
      <dgm:t>
        <a:bodyPr/>
        <a:lstStyle/>
        <a:p>
          <a:endParaRPr lang="en-US"/>
        </a:p>
      </dgm:t>
    </dgm:pt>
    <dgm:pt modelId="{83A6755B-661F-4D80-ACAE-E470CAD07775}" type="pres">
      <dgm:prSet presAssocID="{AEF7E8E4-C7C1-40D7-91C4-43B7DC28EA6D}" presName="desTx" presStyleLbl="alignAccFollowNode1" presStyleIdx="0" presStyleCnt="2">
        <dgm:presLayoutVars/>
      </dgm:prSet>
      <dgm:spPr/>
      <dgm:t>
        <a:bodyPr/>
        <a:lstStyle/>
        <a:p>
          <a:endParaRPr lang="en-US"/>
        </a:p>
      </dgm:t>
    </dgm:pt>
    <dgm:pt modelId="{A89456E9-29CD-45B8-9735-CD686DF40BCB}" type="pres">
      <dgm:prSet presAssocID="{728662D1-3CE5-40A7-875C-43D0C54F6671}" presName="space" presStyleCnt="0"/>
      <dgm:spPr/>
    </dgm:pt>
    <dgm:pt modelId="{80FD2245-492C-4EE9-90DC-154094811823}" type="pres">
      <dgm:prSet presAssocID="{28B12936-AA78-4D15-9D0D-C918A75C0621}" presName="composite" presStyleCnt="0"/>
      <dgm:spPr/>
    </dgm:pt>
    <dgm:pt modelId="{3A0EE0A4-F793-4186-8438-D1496766A0DF}" type="pres">
      <dgm:prSet presAssocID="{28B12936-AA78-4D15-9D0D-C918A75C0621}" presName="parTx" presStyleLbl="alignNode1" presStyleIdx="1" presStyleCnt="2">
        <dgm:presLayoutVars>
          <dgm:chMax val="0"/>
          <dgm:chPref val="0"/>
        </dgm:presLayoutVars>
      </dgm:prSet>
      <dgm:spPr/>
      <dgm:t>
        <a:bodyPr/>
        <a:lstStyle/>
        <a:p>
          <a:endParaRPr lang="en-US"/>
        </a:p>
      </dgm:t>
    </dgm:pt>
    <dgm:pt modelId="{58603C72-BD90-4A92-A60F-4EFB260C3B1D}" type="pres">
      <dgm:prSet presAssocID="{28B12936-AA78-4D15-9D0D-C918A75C0621}" presName="desTx" presStyleLbl="alignAccFollowNode1" presStyleIdx="1" presStyleCnt="2" custLinFactNeighborX="2707" custLinFactNeighborY="18421">
        <dgm:presLayoutVars/>
      </dgm:prSet>
      <dgm:spPr/>
      <dgm:t>
        <a:bodyPr/>
        <a:lstStyle/>
        <a:p>
          <a:endParaRPr lang="en-US"/>
        </a:p>
      </dgm:t>
    </dgm:pt>
  </dgm:ptLst>
  <dgm:cxnLst>
    <dgm:cxn modelId="{025AA78D-8F52-424A-9E44-057E7FB6F539}" srcId="{A5964A9D-83D2-4B07-AC99-7102201B61EC}" destId="{AEF7E8E4-C7C1-40D7-91C4-43B7DC28EA6D}" srcOrd="0" destOrd="0" parTransId="{B1ACF6C9-C952-440C-AE3E-B3BFF6E60EC2}" sibTransId="{728662D1-3CE5-40A7-875C-43D0C54F6671}"/>
    <dgm:cxn modelId="{0963270B-C83B-41A8-BD23-24725423E326}" type="presOf" srcId="{28B12936-AA78-4D15-9D0D-C918A75C0621}" destId="{3A0EE0A4-F793-4186-8438-D1496766A0DF}" srcOrd="0" destOrd="0" presId="urn:microsoft.com/office/officeart/2016/7/layout/HorizontalActionList"/>
    <dgm:cxn modelId="{84418A1D-9BD1-4D70-926A-E658F7803EDB}" srcId="{A5964A9D-83D2-4B07-AC99-7102201B61EC}" destId="{28B12936-AA78-4D15-9D0D-C918A75C0621}" srcOrd="1" destOrd="0" parTransId="{D5753CA9-3781-4EA6-B011-CA18D6208DA3}" sibTransId="{54DF2BDF-50D9-4A53-8E00-E6C671AF9884}"/>
    <dgm:cxn modelId="{0C915C54-3788-455F-A938-DCF2FCE634E9}" srcId="{AEF7E8E4-C7C1-40D7-91C4-43B7DC28EA6D}" destId="{AD80DDE9-217D-429B-A744-D81B5004C0B9}" srcOrd="2" destOrd="0" parTransId="{E1FFF91F-3B2A-4A64-8465-62853BDA3502}" sibTransId="{2CFFC3CB-17A4-4571-B55B-1E5B059E8DED}"/>
    <dgm:cxn modelId="{22A56A56-FF16-4D60-AEBD-94B2D6D53C5D}" type="presOf" srcId="{ADAF84FA-EE12-411F-B237-A8D918648548}" destId="{58603C72-BD90-4A92-A60F-4EFB260C3B1D}" srcOrd="0" destOrd="0" presId="urn:microsoft.com/office/officeart/2016/7/layout/HorizontalActionList"/>
    <dgm:cxn modelId="{03EF0287-9262-45AB-938D-45A1C5D416D0}" type="presOf" srcId="{AD80DDE9-217D-429B-A744-D81B5004C0B9}" destId="{83A6755B-661F-4D80-ACAE-E470CAD07775}" srcOrd="0" destOrd="2" presId="urn:microsoft.com/office/officeart/2016/7/layout/HorizontalActionList"/>
    <dgm:cxn modelId="{72C5C20C-EAD1-4973-9AD7-D947B833A98E}" srcId="{28B12936-AA78-4D15-9D0D-C918A75C0621}" destId="{ADAF84FA-EE12-411F-B237-A8D918648548}" srcOrd="0" destOrd="0" parTransId="{3AD515F9-75F9-4623-9605-B1408DB52501}" sibTransId="{A597E687-22FE-4A2C-925D-52B6D19F8C79}"/>
    <dgm:cxn modelId="{862F44F0-C115-4C34-84A5-CB7E85723A3D}" srcId="{AEF7E8E4-C7C1-40D7-91C4-43B7DC28EA6D}" destId="{5F154D6C-FD65-4C7D-8FC0-5AC1F06A39ED}" srcOrd="1" destOrd="0" parTransId="{5637C603-FF73-4913-AC3A-ADE4D064B1C1}" sibTransId="{127992B8-4E50-4FA4-B2F3-140583435B83}"/>
    <dgm:cxn modelId="{074A013F-B191-4F59-8A3E-14FCEDB5B9DE}" type="presOf" srcId="{AEF7E8E4-C7C1-40D7-91C4-43B7DC28EA6D}" destId="{2753A8B0-C183-4881-9461-5DD3A05EB3EF}" srcOrd="0" destOrd="0" presId="urn:microsoft.com/office/officeart/2016/7/layout/HorizontalActionList"/>
    <dgm:cxn modelId="{9017572C-4065-4670-BB4A-3EFCC399A1A0}" type="presOf" srcId="{5F154D6C-FD65-4C7D-8FC0-5AC1F06A39ED}" destId="{83A6755B-661F-4D80-ACAE-E470CAD07775}" srcOrd="0" destOrd="1" presId="urn:microsoft.com/office/officeart/2016/7/layout/HorizontalActionList"/>
    <dgm:cxn modelId="{162A2AF7-476F-4946-8A36-99D3E0672089}" srcId="{AEF7E8E4-C7C1-40D7-91C4-43B7DC28EA6D}" destId="{8C81508C-B5E6-4292-AB58-411E85D12892}" srcOrd="0" destOrd="0" parTransId="{F7699F88-4AEA-4E5E-AC7E-A2A24F677EA7}" sibTransId="{71C9FA8F-445D-4BB5-A732-D00797F295D3}"/>
    <dgm:cxn modelId="{6FCB1E2A-2752-41C2-99AC-ECAE958E3182}" srcId="{28B12936-AA78-4D15-9D0D-C918A75C0621}" destId="{A66D3DEB-72A4-49AB-861E-D2DBF7184307}" srcOrd="1" destOrd="0" parTransId="{9B83635D-8A27-4CBE-A6E0-558F733F404D}" sibTransId="{6956EC21-994A-4ED5-AA62-1780A0286848}"/>
    <dgm:cxn modelId="{3F9D18D0-12F3-47F8-B028-B0391745B947}" type="presOf" srcId="{A5964A9D-83D2-4B07-AC99-7102201B61EC}" destId="{8156CF29-CC82-4830-AE12-A82C87BCEC45}" srcOrd="0" destOrd="0" presId="urn:microsoft.com/office/officeart/2016/7/layout/HorizontalActionList"/>
    <dgm:cxn modelId="{CC1D295E-64FA-45D9-93ED-03DDAC58D2ED}" type="presOf" srcId="{8C81508C-B5E6-4292-AB58-411E85D12892}" destId="{83A6755B-661F-4D80-ACAE-E470CAD07775}" srcOrd="0" destOrd="0" presId="urn:microsoft.com/office/officeart/2016/7/layout/HorizontalActionList"/>
    <dgm:cxn modelId="{C46A41BE-DBD4-4190-9974-D8E1069FF7F2}" type="presOf" srcId="{A66D3DEB-72A4-49AB-861E-D2DBF7184307}" destId="{58603C72-BD90-4A92-A60F-4EFB260C3B1D}" srcOrd="0" destOrd="1" presId="urn:microsoft.com/office/officeart/2016/7/layout/HorizontalActionList"/>
    <dgm:cxn modelId="{2BABC53F-7B96-4585-9F40-5D26DF45329D}" type="presParOf" srcId="{8156CF29-CC82-4830-AE12-A82C87BCEC45}" destId="{2DCFFDAB-31F7-4024-A375-EC5B41A2D761}" srcOrd="0" destOrd="0" presId="urn:microsoft.com/office/officeart/2016/7/layout/HorizontalActionList"/>
    <dgm:cxn modelId="{32D496BE-AFCC-46FF-894A-16ABA368DECC}" type="presParOf" srcId="{2DCFFDAB-31F7-4024-A375-EC5B41A2D761}" destId="{2753A8B0-C183-4881-9461-5DD3A05EB3EF}" srcOrd="0" destOrd="0" presId="urn:microsoft.com/office/officeart/2016/7/layout/HorizontalActionList"/>
    <dgm:cxn modelId="{E29452A9-A1F3-428C-AA06-60844BAD9F8C}" type="presParOf" srcId="{2DCFFDAB-31F7-4024-A375-EC5B41A2D761}" destId="{83A6755B-661F-4D80-ACAE-E470CAD07775}" srcOrd="1" destOrd="0" presId="urn:microsoft.com/office/officeart/2016/7/layout/HorizontalActionList"/>
    <dgm:cxn modelId="{649135DB-1735-48AF-B359-83868882EBCA}" type="presParOf" srcId="{8156CF29-CC82-4830-AE12-A82C87BCEC45}" destId="{A89456E9-29CD-45B8-9735-CD686DF40BCB}" srcOrd="1" destOrd="0" presId="urn:microsoft.com/office/officeart/2016/7/layout/HorizontalActionList"/>
    <dgm:cxn modelId="{B17D96B7-C7AB-49BF-9642-A0C989EFD54F}" type="presParOf" srcId="{8156CF29-CC82-4830-AE12-A82C87BCEC45}" destId="{80FD2245-492C-4EE9-90DC-154094811823}" srcOrd="2" destOrd="0" presId="urn:microsoft.com/office/officeart/2016/7/layout/HorizontalActionList"/>
    <dgm:cxn modelId="{F7B2E8C6-079B-45D2-9A89-1D556E7E856A}" type="presParOf" srcId="{80FD2245-492C-4EE9-90DC-154094811823}" destId="{3A0EE0A4-F793-4186-8438-D1496766A0DF}" srcOrd="0" destOrd="0" presId="urn:microsoft.com/office/officeart/2016/7/layout/HorizontalActionList"/>
    <dgm:cxn modelId="{4F4DBECB-A576-40DE-B51F-4663A718EDC2}" type="presParOf" srcId="{80FD2245-492C-4EE9-90DC-154094811823}" destId="{58603C72-BD90-4A92-A60F-4EFB260C3B1D}"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1B975F-E071-4829-A6DD-FD154F440763}"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3F08D225-BD4A-4D17-86FE-E5C32998E6B6}">
      <dgm:prSet phldrT="[Text]"/>
      <dgm:spPr/>
      <dgm:t>
        <a:bodyPr/>
        <a:lstStyle/>
        <a:p>
          <a:r>
            <a:rPr lang="en-US"/>
            <a:t>Transparency &amp; Good Governance</a:t>
          </a:r>
        </a:p>
      </dgm:t>
    </dgm:pt>
    <dgm:pt modelId="{6DFA4259-32E4-433D-8201-4BE7FAC06CB7}" type="sibTrans" cxnId="{435A04EE-941A-4DEF-AFE0-6009B71A9322}">
      <dgm:prSet/>
      <dgm:spPr/>
      <dgm:t>
        <a:bodyPr/>
        <a:lstStyle/>
        <a:p>
          <a:endParaRPr lang="en-US"/>
        </a:p>
      </dgm:t>
    </dgm:pt>
    <dgm:pt modelId="{A0BD1434-2E9F-4277-9CED-D5AFCBE16329}" type="parTrans" cxnId="{435A04EE-941A-4DEF-AFE0-6009B71A9322}">
      <dgm:prSet/>
      <dgm:spPr/>
      <dgm:t>
        <a:bodyPr/>
        <a:lstStyle/>
        <a:p>
          <a:endParaRPr lang="en-US"/>
        </a:p>
      </dgm:t>
    </dgm:pt>
    <dgm:pt modelId="{B697DB6D-8FA2-4699-A0FE-C6A0CBFBDC2B}">
      <dgm:prSet/>
      <dgm:spPr/>
      <dgm:t>
        <a:bodyPr/>
        <a:lstStyle/>
        <a:p>
          <a:r>
            <a:rPr lang="en-US" dirty="0"/>
            <a:t>Ethical Business Practices</a:t>
          </a:r>
        </a:p>
      </dgm:t>
    </dgm:pt>
    <dgm:pt modelId="{AA0EFE1E-ED90-476D-B722-C1B72330F212}" type="parTrans" cxnId="{C4FEFF3C-A93C-4CF7-868F-9781BFE71F62}">
      <dgm:prSet/>
      <dgm:spPr/>
      <dgm:t>
        <a:bodyPr/>
        <a:lstStyle/>
        <a:p>
          <a:endParaRPr lang="en-US"/>
        </a:p>
      </dgm:t>
    </dgm:pt>
    <dgm:pt modelId="{8CD0A72D-7214-42DC-8B2D-BE32512D146E}" type="sibTrans" cxnId="{C4FEFF3C-A93C-4CF7-868F-9781BFE71F62}">
      <dgm:prSet/>
      <dgm:spPr/>
      <dgm:t>
        <a:bodyPr/>
        <a:lstStyle/>
        <a:p>
          <a:endParaRPr lang="en-US"/>
        </a:p>
      </dgm:t>
    </dgm:pt>
    <dgm:pt modelId="{7F85DA5C-65EF-4E28-B25A-6D0601C2CBFA}">
      <dgm:prSet/>
      <dgm:spPr/>
      <dgm:t>
        <a:bodyPr/>
        <a:lstStyle/>
        <a:p>
          <a:r>
            <a:rPr lang="en-US" dirty="0"/>
            <a:t>Participation in Community Affairs</a:t>
          </a:r>
        </a:p>
      </dgm:t>
    </dgm:pt>
    <dgm:pt modelId="{408AA892-134C-4D1F-A95C-E1034A3AEE6D}" type="parTrans" cxnId="{19393284-2963-4A82-94A0-1389CF4085C8}">
      <dgm:prSet/>
      <dgm:spPr/>
      <dgm:t>
        <a:bodyPr/>
        <a:lstStyle/>
        <a:p>
          <a:endParaRPr lang="en-US"/>
        </a:p>
      </dgm:t>
    </dgm:pt>
    <dgm:pt modelId="{76744058-0F92-4862-80AC-49728718AB93}" type="sibTrans" cxnId="{19393284-2963-4A82-94A0-1389CF4085C8}">
      <dgm:prSet/>
      <dgm:spPr/>
      <dgm:t>
        <a:bodyPr/>
        <a:lstStyle/>
        <a:p>
          <a:endParaRPr lang="en-US"/>
        </a:p>
      </dgm:t>
    </dgm:pt>
    <dgm:pt modelId="{CA9B99E7-C4CA-4652-A167-59F028A1793B}">
      <dgm:prSet/>
      <dgm:spPr/>
      <dgm:t>
        <a:bodyPr/>
        <a:lstStyle/>
        <a:p>
          <a:r>
            <a:rPr lang="en-US"/>
            <a:t>Promoting industrial peace &amp; harmony</a:t>
          </a:r>
        </a:p>
      </dgm:t>
    </dgm:pt>
    <dgm:pt modelId="{111EF97A-E0F9-47EB-BEB1-4584FA06E5BE}" type="parTrans" cxnId="{9D92A9F9-84D6-4123-88E9-A08685E5B9DC}">
      <dgm:prSet/>
      <dgm:spPr/>
      <dgm:t>
        <a:bodyPr/>
        <a:lstStyle/>
        <a:p>
          <a:endParaRPr lang="en-US"/>
        </a:p>
      </dgm:t>
    </dgm:pt>
    <dgm:pt modelId="{0247F687-FE6D-4195-9C9C-CB25D62900D7}" type="sibTrans" cxnId="{9D92A9F9-84D6-4123-88E9-A08685E5B9DC}">
      <dgm:prSet/>
      <dgm:spPr/>
      <dgm:t>
        <a:bodyPr/>
        <a:lstStyle/>
        <a:p>
          <a:endParaRPr lang="en-US"/>
        </a:p>
      </dgm:t>
    </dgm:pt>
    <dgm:pt modelId="{62265137-82B7-4B19-857B-1905C3F22A78}">
      <dgm:prSet/>
      <dgm:spPr/>
      <dgm:t>
        <a:bodyPr/>
        <a:lstStyle/>
        <a:p>
          <a:r>
            <a:rPr lang="en-US"/>
            <a:t>Promoting inclusive &amp; sustainable</a:t>
          </a:r>
        </a:p>
      </dgm:t>
    </dgm:pt>
    <dgm:pt modelId="{69FF13F4-F44F-494F-84C0-66E31632F1E3}" type="parTrans" cxnId="{CD949A86-01A8-43BB-808B-CFADEF618BC6}">
      <dgm:prSet/>
      <dgm:spPr/>
      <dgm:t>
        <a:bodyPr/>
        <a:lstStyle/>
        <a:p>
          <a:endParaRPr lang="en-US"/>
        </a:p>
      </dgm:t>
    </dgm:pt>
    <dgm:pt modelId="{B9874E21-D796-41C3-B9EC-8E1102F71AB3}" type="sibTrans" cxnId="{CD949A86-01A8-43BB-808B-CFADEF618BC6}">
      <dgm:prSet/>
      <dgm:spPr/>
      <dgm:t>
        <a:bodyPr/>
        <a:lstStyle/>
        <a:p>
          <a:endParaRPr lang="en-US"/>
        </a:p>
      </dgm:t>
    </dgm:pt>
    <dgm:pt modelId="{9649CFF5-181D-40CB-9F6E-4118F4D4EE8C}">
      <dgm:prSet/>
      <dgm:spPr/>
      <dgm:t>
        <a:bodyPr/>
        <a:lstStyle/>
        <a:p>
          <a:r>
            <a:rPr lang="en-US"/>
            <a:t>Promoting geographically balanced dual</a:t>
          </a:r>
        </a:p>
      </dgm:t>
    </dgm:pt>
    <dgm:pt modelId="{95CDD88B-EE29-430E-9BEF-FA1ABB50982E}" type="parTrans" cxnId="{CE82EA65-DCE6-4AEB-902F-8FEB8D81E38E}">
      <dgm:prSet/>
      <dgm:spPr/>
      <dgm:t>
        <a:bodyPr/>
        <a:lstStyle/>
        <a:p>
          <a:endParaRPr lang="en-US"/>
        </a:p>
      </dgm:t>
    </dgm:pt>
    <dgm:pt modelId="{396C3C66-9013-4834-ACC1-6CF912559977}" type="sibTrans" cxnId="{CE82EA65-DCE6-4AEB-902F-8FEB8D81E38E}">
      <dgm:prSet/>
      <dgm:spPr/>
      <dgm:t>
        <a:bodyPr/>
        <a:lstStyle/>
        <a:p>
          <a:endParaRPr lang="en-US"/>
        </a:p>
      </dgm:t>
    </dgm:pt>
    <dgm:pt modelId="{3C2B5E4C-FAEC-44BA-9FEC-3D1806C661D1}">
      <dgm:prSet/>
      <dgm:spPr/>
      <dgm:t>
        <a:bodyPr/>
        <a:lstStyle/>
        <a:p>
          <a:r>
            <a:rPr lang="en-US" dirty="0"/>
            <a:t>Promoting </a:t>
          </a:r>
          <a:r>
            <a:rPr lang="en-US" dirty="0" smtClean="0"/>
            <a:t>Economic Diversification</a:t>
          </a:r>
          <a:endParaRPr lang="en-US" dirty="0"/>
        </a:p>
      </dgm:t>
    </dgm:pt>
    <dgm:pt modelId="{23BEDAC2-1A10-4A1B-BFB2-9461C1E0CE92}" type="parTrans" cxnId="{7BBD2966-B5F9-4357-B14B-3F9C2B4A4492}">
      <dgm:prSet/>
      <dgm:spPr/>
      <dgm:t>
        <a:bodyPr/>
        <a:lstStyle/>
        <a:p>
          <a:endParaRPr lang="en-US"/>
        </a:p>
      </dgm:t>
    </dgm:pt>
    <dgm:pt modelId="{CED8B96A-1ECB-4B6C-A0D9-6B7F15AC5924}" type="sibTrans" cxnId="{7BBD2966-B5F9-4357-B14B-3F9C2B4A4492}">
      <dgm:prSet/>
      <dgm:spPr/>
      <dgm:t>
        <a:bodyPr/>
        <a:lstStyle/>
        <a:p>
          <a:endParaRPr lang="en-US"/>
        </a:p>
      </dgm:t>
    </dgm:pt>
    <dgm:pt modelId="{7A82D4F6-E228-4438-8760-7B525490BFE8}" type="pres">
      <dgm:prSet presAssocID="{A01B975F-E071-4829-A6DD-FD154F440763}" presName="diagram" presStyleCnt="0">
        <dgm:presLayoutVars>
          <dgm:dir/>
          <dgm:resizeHandles val="exact"/>
        </dgm:presLayoutVars>
      </dgm:prSet>
      <dgm:spPr/>
      <dgm:t>
        <a:bodyPr/>
        <a:lstStyle/>
        <a:p>
          <a:endParaRPr lang="en-US"/>
        </a:p>
      </dgm:t>
    </dgm:pt>
    <dgm:pt modelId="{EB2A0E36-CC58-4E47-9F61-6F0663A8F9BE}" type="pres">
      <dgm:prSet presAssocID="{3F08D225-BD4A-4D17-86FE-E5C32998E6B6}" presName="node" presStyleLbl="node1" presStyleIdx="0" presStyleCnt="7">
        <dgm:presLayoutVars>
          <dgm:bulletEnabled val="1"/>
        </dgm:presLayoutVars>
      </dgm:prSet>
      <dgm:spPr/>
      <dgm:t>
        <a:bodyPr/>
        <a:lstStyle/>
        <a:p>
          <a:endParaRPr lang="en-US"/>
        </a:p>
      </dgm:t>
    </dgm:pt>
    <dgm:pt modelId="{3E29F04D-29D3-406D-8FD1-8C8EDFC559B8}" type="pres">
      <dgm:prSet presAssocID="{6DFA4259-32E4-433D-8201-4BE7FAC06CB7}" presName="sibTrans" presStyleCnt="0"/>
      <dgm:spPr/>
    </dgm:pt>
    <dgm:pt modelId="{AE196431-BAF0-4686-91D8-91B62FD58D52}" type="pres">
      <dgm:prSet presAssocID="{B697DB6D-8FA2-4699-A0FE-C6A0CBFBDC2B}" presName="node" presStyleLbl="node1" presStyleIdx="1" presStyleCnt="7">
        <dgm:presLayoutVars>
          <dgm:bulletEnabled val="1"/>
        </dgm:presLayoutVars>
      </dgm:prSet>
      <dgm:spPr/>
      <dgm:t>
        <a:bodyPr/>
        <a:lstStyle/>
        <a:p>
          <a:endParaRPr lang="en-US"/>
        </a:p>
      </dgm:t>
    </dgm:pt>
    <dgm:pt modelId="{F09D8C06-9B22-4D44-9937-5B049C28B8EA}" type="pres">
      <dgm:prSet presAssocID="{8CD0A72D-7214-42DC-8B2D-BE32512D146E}" presName="sibTrans" presStyleCnt="0"/>
      <dgm:spPr/>
    </dgm:pt>
    <dgm:pt modelId="{218D650D-B9D7-4BDB-AC99-BE05401A6EE3}" type="pres">
      <dgm:prSet presAssocID="{7F85DA5C-65EF-4E28-B25A-6D0601C2CBFA}" presName="node" presStyleLbl="node1" presStyleIdx="2" presStyleCnt="7">
        <dgm:presLayoutVars>
          <dgm:bulletEnabled val="1"/>
        </dgm:presLayoutVars>
      </dgm:prSet>
      <dgm:spPr/>
      <dgm:t>
        <a:bodyPr/>
        <a:lstStyle/>
        <a:p>
          <a:endParaRPr lang="en-US"/>
        </a:p>
      </dgm:t>
    </dgm:pt>
    <dgm:pt modelId="{8A7DEA16-64B8-429E-A710-3363D0CE23D0}" type="pres">
      <dgm:prSet presAssocID="{76744058-0F92-4862-80AC-49728718AB93}" presName="sibTrans" presStyleCnt="0"/>
      <dgm:spPr/>
    </dgm:pt>
    <dgm:pt modelId="{CE7B3FC9-0417-4F28-B0C6-E6CD0F87ED7F}" type="pres">
      <dgm:prSet presAssocID="{CA9B99E7-C4CA-4652-A167-59F028A1793B}" presName="node" presStyleLbl="node1" presStyleIdx="3" presStyleCnt="7">
        <dgm:presLayoutVars>
          <dgm:bulletEnabled val="1"/>
        </dgm:presLayoutVars>
      </dgm:prSet>
      <dgm:spPr/>
      <dgm:t>
        <a:bodyPr/>
        <a:lstStyle/>
        <a:p>
          <a:endParaRPr lang="en-US"/>
        </a:p>
      </dgm:t>
    </dgm:pt>
    <dgm:pt modelId="{C695E86D-AB14-4C27-AC25-444F58177238}" type="pres">
      <dgm:prSet presAssocID="{0247F687-FE6D-4195-9C9C-CB25D62900D7}" presName="sibTrans" presStyleCnt="0"/>
      <dgm:spPr/>
    </dgm:pt>
    <dgm:pt modelId="{285EEDEC-F9F4-4018-96BF-8AB9A78B0855}" type="pres">
      <dgm:prSet presAssocID="{62265137-82B7-4B19-857B-1905C3F22A78}" presName="node" presStyleLbl="node1" presStyleIdx="4" presStyleCnt="7">
        <dgm:presLayoutVars>
          <dgm:bulletEnabled val="1"/>
        </dgm:presLayoutVars>
      </dgm:prSet>
      <dgm:spPr/>
      <dgm:t>
        <a:bodyPr/>
        <a:lstStyle/>
        <a:p>
          <a:endParaRPr lang="en-US"/>
        </a:p>
      </dgm:t>
    </dgm:pt>
    <dgm:pt modelId="{15054921-E7C0-41BB-9F40-724FD4FA0D05}" type="pres">
      <dgm:prSet presAssocID="{B9874E21-D796-41C3-B9EC-8E1102F71AB3}" presName="sibTrans" presStyleCnt="0"/>
      <dgm:spPr/>
    </dgm:pt>
    <dgm:pt modelId="{5F1FD568-2BC6-4224-AAA7-B92BF749EE90}" type="pres">
      <dgm:prSet presAssocID="{9649CFF5-181D-40CB-9F6E-4118F4D4EE8C}" presName="node" presStyleLbl="node1" presStyleIdx="5" presStyleCnt="7">
        <dgm:presLayoutVars>
          <dgm:bulletEnabled val="1"/>
        </dgm:presLayoutVars>
      </dgm:prSet>
      <dgm:spPr/>
      <dgm:t>
        <a:bodyPr/>
        <a:lstStyle/>
        <a:p>
          <a:endParaRPr lang="en-US"/>
        </a:p>
      </dgm:t>
    </dgm:pt>
    <dgm:pt modelId="{71C7BA7D-92B1-4183-A12B-65D0330AAB67}" type="pres">
      <dgm:prSet presAssocID="{396C3C66-9013-4834-ACC1-6CF912559977}" presName="sibTrans" presStyleCnt="0"/>
      <dgm:spPr/>
    </dgm:pt>
    <dgm:pt modelId="{6FF9E700-93EC-480D-9654-F34B4E32D9E4}" type="pres">
      <dgm:prSet presAssocID="{3C2B5E4C-FAEC-44BA-9FEC-3D1806C661D1}" presName="node" presStyleLbl="node1" presStyleIdx="6" presStyleCnt="7">
        <dgm:presLayoutVars>
          <dgm:bulletEnabled val="1"/>
        </dgm:presLayoutVars>
      </dgm:prSet>
      <dgm:spPr/>
      <dgm:t>
        <a:bodyPr/>
        <a:lstStyle/>
        <a:p>
          <a:endParaRPr lang="en-US"/>
        </a:p>
      </dgm:t>
    </dgm:pt>
  </dgm:ptLst>
  <dgm:cxnLst>
    <dgm:cxn modelId="{7DB51E64-B1F4-42FF-839F-45DABCC8EB02}" type="presOf" srcId="{3F08D225-BD4A-4D17-86FE-E5C32998E6B6}" destId="{EB2A0E36-CC58-4E47-9F61-6F0663A8F9BE}" srcOrd="0" destOrd="0" presId="urn:microsoft.com/office/officeart/2005/8/layout/default"/>
    <dgm:cxn modelId="{C4FEFF3C-A93C-4CF7-868F-9781BFE71F62}" srcId="{A01B975F-E071-4829-A6DD-FD154F440763}" destId="{B697DB6D-8FA2-4699-A0FE-C6A0CBFBDC2B}" srcOrd="1" destOrd="0" parTransId="{AA0EFE1E-ED90-476D-B722-C1B72330F212}" sibTransId="{8CD0A72D-7214-42DC-8B2D-BE32512D146E}"/>
    <dgm:cxn modelId="{19393284-2963-4A82-94A0-1389CF4085C8}" srcId="{A01B975F-E071-4829-A6DD-FD154F440763}" destId="{7F85DA5C-65EF-4E28-B25A-6D0601C2CBFA}" srcOrd="2" destOrd="0" parTransId="{408AA892-134C-4D1F-A95C-E1034A3AEE6D}" sibTransId="{76744058-0F92-4862-80AC-49728718AB93}"/>
    <dgm:cxn modelId="{DFC8BF4C-9892-4767-943E-FB5885964361}" type="presOf" srcId="{7F85DA5C-65EF-4E28-B25A-6D0601C2CBFA}" destId="{218D650D-B9D7-4BDB-AC99-BE05401A6EE3}" srcOrd="0" destOrd="0" presId="urn:microsoft.com/office/officeart/2005/8/layout/default"/>
    <dgm:cxn modelId="{CE82EA65-DCE6-4AEB-902F-8FEB8D81E38E}" srcId="{A01B975F-E071-4829-A6DD-FD154F440763}" destId="{9649CFF5-181D-40CB-9F6E-4118F4D4EE8C}" srcOrd="5" destOrd="0" parTransId="{95CDD88B-EE29-430E-9BEF-FA1ABB50982E}" sibTransId="{396C3C66-9013-4834-ACC1-6CF912559977}"/>
    <dgm:cxn modelId="{6AC87480-9C73-4212-8F22-5338C6898CD8}" type="presOf" srcId="{CA9B99E7-C4CA-4652-A167-59F028A1793B}" destId="{CE7B3FC9-0417-4F28-B0C6-E6CD0F87ED7F}" srcOrd="0" destOrd="0" presId="urn:microsoft.com/office/officeart/2005/8/layout/default"/>
    <dgm:cxn modelId="{7D6AC6B5-9C24-4B08-A612-407B1E1AE872}" type="presOf" srcId="{3C2B5E4C-FAEC-44BA-9FEC-3D1806C661D1}" destId="{6FF9E700-93EC-480D-9654-F34B4E32D9E4}" srcOrd="0" destOrd="0" presId="urn:microsoft.com/office/officeart/2005/8/layout/default"/>
    <dgm:cxn modelId="{73AB6DB9-2425-4CFD-B457-CEA52FEDC72A}" type="presOf" srcId="{62265137-82B7-4B19-857B-1905C3F22A78}" destId="{285EEDEC-F9F4-4018-96BF-8AB9A78B0855}" srcOrd="0" destOrd="0" presId="urn:microsoft.com/office/officeart/2005/8/layout/default"/>
    <dgm:cxn modelId="{F6D44670-0267-49E1-9CEA-E4C84226A605}" type="presOf" srcId="{B697DB6D-8FA2-4699-A0FE-C6A0CBFBDC2B}" destId="{AE196431-BAF0-4686-91D8-91B62FD58D52}" srcOrd="0" destOrd="0" presId="urn:microsoft.com/office/officeart/2005/8/layout/default"/>
    <dgm:cxn modelId="{9D92A9F9-84D6-4123-88E9-A08685E5B9DC}" srcId="{A01B975F-E071-4829-A6DD-FD154F440763}" destId="{CA9B99E7-C4CA-4652-A167-59F028A1793B}" srcOrd="3" destOrd="0" parTransId="{111EF97A-E0F9-47EB-BEB1-4584FA06E5BE}" sibTransId="{0247F687-FE6D-4195-9C9C-CB25D62900D7}"/>
    <dgm:cxn modelId="{A722F897-2040-492C-857A-1DA906695CDD}" type="presOf" srcId="{A01B975F-E071-4829-A6DD-FD154F440763}" destId="{7A82D4F6-E228-4438-8760-7B525490BFE8}" srcOrd="0" destOrd="0" presId="urn:microsoft.com/office/officeart/2005/8/layout/default"/>
    <dgm:cxn modelId="{82EC4565-C4B4-4B85-B646-14FAFC466EEA}" type="presOf" srcId="{9649CFF5-181D-40CB-9F6E-4118F4D4EE8C}" destId="{5F1FD568-2BC6-4224-AAA7-B92BF749EE90}" srcOrd="0" destOrd="0" presId="urn:microsoft.com/office/officeart/2005/8/layout/default"/>
    <dgm:cxn modelId="{435A04EE-941A-4DEF-AFE0-6009B71A9322}" srcId="{A01B975F-E071-4829-A6DD-FD154F440763}" destId="{3F08D225-BD4A-4D17-86FE-E5C32998E6B6}" srcOrd="0" destOrd="0" parTransId="{A0BD1434-2E9F-4277-9CED-D5AFCBE16329}" sibTransId="{6DFA4259-32E4-433D-8201-4BE7FAC06CB7}"/>
    <dgm:cxn modelId="{CD949A86-01A8-43BB-808B-CFADEF618BC6}" srcId="{A01B975F-E071-4829-A6DD-FD154F440763}" destId="{62265137-82B7-4B19-857B-1905C3F22A78}" srcOrd="4" destOrd="0" parTransId="{69FF13F4-F44F-494F-84C0-66E31632F1E3}" sibTransId="{B9874E21-D796-41C3-B9EC-8E1102F71AB3}"/>
    <dgm:cxn modelId="{7BBD2966-B5F9-4357-B14B-3F9C2B4A4492}" srcId="{A01B975F-E071-4829-A6DD-FD154F440763}" destId="{3C2B5E4C-FAEC-44BA-9FEC-3D1806C661D1}" srcOrd="6" destOrd="0" parTransId="{23BEDAC2-1A10-4A1B-BFB2-9461C1E0CE92}" sibTransId="{CED8B96A-1ECB-4B6C-A0D9-6B7F15AC5924}"/>
    <dgm:cxn modelId="{95CE17FF-6E97-4AB9-BAB4-B5583958ACB1}" type="presParOf" srcId="{7A82D4F6-E228-4438-8760-7B525490BFE8}" destId="{EB2A0E36-CC58-4E47-9F61-6F0663A8F9BE}" srcOrd="0" destOrd="0" presId="urn:microsoft.com/office/officeart/2005/8/layout/default"/>
    <dgm:cxn modelId="{8EC80558-F463-468D-9946-2D8C9FB765F4}" type="presParOf" srcId="{7A82D4F6-E228-4438-8760-7B525490BFE8}" destId="{3E29F04D-29D3-406D-8FD1-8C8EDFC559B8}" srcOrd="1" destOrd="0" presId="urn:microsoft.com/office/officeart/2005/8/layout/default"/>
    <dgm:cxn modelId="{DC5D73D8-0290-40F9-B15A-3CD8CBE0A79D}" type="presParOf" srcId="{7A82D4F6-E228-4438-8760-7B525490BFE8}" destId="{AE196431-BAF0-4686-91D8-91B62FD58D52}" srcOrd="2" destOrd="0" presId="urn:microsoft.com/office/officeart/2005/8/layout/default"/>
    <dgm:cxn modelId="{5EC519A4-CB1E-4694-A83F-4175B7328374}" type="presParOf" srcId="{7A82D4F6-E228-4438-8760-7B525490BFE8}" destId="{F09D8C06-9B22-4D44-9937-5B049C28B8EA}" srcOrd="3" destOrd="0" presId="urn:microsoft.com/office/officeart/2005/8/layout/default"/>
    <dgm:cxn modelId="{109C15F1-72EF-41FD-8FCD-E4B529703EDC}" type="presParOf" srcId="{7A82D4F6-E228-4438-8760-7B525490BFE8}" destId="{218D650D-B9D7-4BDB-AC99-BE05401A6EE3}" srcOrd="4" destOrd="0" presId="urn:microsoft.com/office/officeart/2005/8/layout/default"/>
    <dgm:cxn modelId="{066D5AA1-EBDC-41F2-B3AF-6CC237F45D06}" type="presParOf" srcId="{7A82D4F6-E228-4438-8760-7B525490BFE8}" destId="{8A7DEA16-64B8-429E-A710-3363D0CE23D0}" srcOrd="5" destOrd="0" presId="urn:microsoft.com/office/officeart/2005/8/layout/default"/>
    <dgm:cxn modelId="{307A53F0-6030-4934-B11F-1EB6D85763C8}" type="presParOf" srcId="{7A82D4F6-E228-4438-8760-7B525490BFE8}" destId="{CE7B3FC9-0417-4F28-B0C6-E6CD0F87ED7F}" srcOrd="6" destOrd="0" presId="urn:microsoft.com/office/officeart/2005/8/layout/default"/>
    <dgm:cxn modelId="{5C90DDA6-24DE-49C5-809F-FE1B76F455F8}" type="presParOf" srcId="{7A82D4F6-E228-4438-8760-7B525490BFE8}" destId="{C695E86D-AB14-4C27-AC25-444F58177238}" srcOrd="7" destOrd="0" presId="urn:microsoft.com/office/officeart/2005/8/layout/default"/>
    <dgm:cxn modelId="{146611C1-9177-481C-ADF5-05C00A8F3AEE}" type="presParOf" srcId="{7A82D4F6-E228-4438-8760-7B525490BFE8}" destId="{285EEDEC-F9F4-4018-96BF-8AB9A78B0855}" srcOrd="8" destOrd="0" presId="urn:microsoft.com/office/officeart/2005/8/layout/default"/>
    <dgm:cxn modelId="{E0406D06-9CDC-4929-86C4-6188B56E0489}" type="presParOf" srcId="{7A82D4F6-E228-4438-8760-7B525490BFE8}" destId="{15054921-E7C0-41BB-9F40-724FD4FA0D05}" srcOrd="9" destOrd="0" presId="urn:microsoft.com/office/officeart/2005/8/layout/default"/>
    <dgm:cxn modelId="{713E694B-53AF-452E-BD47-1C01EAC362C0}" type="presParOf" srcId="{7A82D4F6-E228-4438-8760-7B525490BFE8}" destId="{5F1FD568-2BC6-4224-AAA7-B92BF749EE90}" srcOrd="10" destOrd="0" presId="urn:microsoft.com/office/officeart/2005/8/layout/default"/>
    <dgm:cxn modelId="{C97CBD4F-3305-4FDB-A6AD-CD3E81847217}" type="presParOf" srcId="{7A82D4F6-E228-4438-8760-7B525490BFE8}" destId="{71C7BA7D-92B1-4183-A12B-65D0330AAB67}" srcOrd="11" destOrd="0" presId="urn:microsoft.com/office/officeart/2005/8/layout/default"/>
    <dgm:cxn modelId="{1C6C0685-AD30-41A7-98E6-81C8AA51CC36}" type="presParOf" srcId="{7A82D4F6-E228-4438-8760-7B525490BFE8}" destId="{6FF9E700-93EC-480D-9654-F34B4E32D9E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29255-5DB5-4AA2-A221-E94EA101F882}">
      <dsp:nvSpPr>
        <dsp:cNvPr id="0" name=""/>
        <dsp:cNvSpPr/>
      </dsp:nvSpPr>
      <dsp:spPr>
        <a:xfrm>
          <a:off x="0" y="0"/>
          <a:ext cx="626903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FC21F17-AC6E-489F-B402-5CD0E7A32A99}">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a:t>“Coming together is a beginning;</a:t>
          </a:r>
          <a:endParaRPr lang="en-US" sz="3900" kern="1200"/>
        </a:p>
      </dsp:txBody>
      <dsp:txXfrm>
        <a:off x="0" y="0"/>
        <a:ext cx="6269038" cy="1393031"/>
      </dsp:txXfrm>
    </dsp:sp>
    <dsp:sp modelId="{3D4E1D15-E872-4025-904C-FB4B6BE05CE0}">
      <dsp:nvSpPr>
        <dsp:cNvPr id="0" name=""/>
        <dsp:cNvSpPr/>
      </dsp:nvSpPr>
      <dsp:spPr>
        <a:xfrm>
          <a:off x="0" y="1393031"/>
          <a:ext cx="626903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755AC5-E156-41D9-A1EC-F134F4874E9D}">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dirty="0"/>
            <a:t>Keeping together is progress; </a:t>
          </a:r>
          <a:endParaRPr lang="en-US" sz="3900" kern="1200" dirty="0"/>
        </a:p>
      </dsp:txBody>
      <dsp:txXfrm>
        <a:off x="0" y="1393031"/>
        <a:ext cx="6269038" cy="1393031"/>
      </dsp:txXfrm>
    </dsp:sp>
    <dsp:sp modelId="{184FB884-4033-4CA5-9251-DD83BD5B1596}">
      <dsp:nvSpPr>
        <dsp:cNvPr id="0" name=""/>
        <dsp:cNvSpPr/>
      </dsp:nvSpPr>
      <dsp:spPr>
        <a:xfrm>
          <a:off x="0" y="2786062"/>
          <a:ext cx="626903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8E18109-B438-48E8-8183-5862EBEF57F6}">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a:t>Working together is success”</a:t>
          </a:r>
          <a:endParaRPr lang="en-US" sz="3900" kern="1200"/>
        </a:p>
      </dsp:txBody>
      <dsp:txXfrm>
        <a:off x="0" y="2786062"/>
        <a:ext cx="6269038" cy="1393031"/>
      </dsp:txXfrm>
    </dsp:sp>
    <dsp:sp modelId="{079999F7-D9FF-4864-B537-8D2007FA338B}">
      <dsp:nvSpPr>
        <dsp:cNvPr id="0" name=""/>
        <dsp:cNvSpPr/>
      </dsp:nvSpPr>
      <dsp:spPr>
        <a:xfrm>
          <a:off x="0" y="4179093"/>
          <a:ext cx="626903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53F9E7-EA8D-49A9-816D-5A3741C795BF}">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endParaRPr lang="en-US" sz="3900" kern="1200" dirty="0"/>
        </a:p>
      </dsp:txBody>
      <dsp:txXfrm>
        <a:off x="0" y="4179093"/>
        <a:ext cx="6269038" cy="13930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4894-DD35-41C2-9AFE-8CBB3BF8862A}">
      <dsp:nvSpPr>
        <dsp:cNvPr id="0" name=""/>
        <dsp:cNvSpPr/>
      </dsp:nvSpPr>
      <dsp:spPr>
        <a:xfrm rot="5400000">
          <a:off x="6757654" y="-2871758"/>
          <a:ext cx="785906"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Tx/>
            <a:buChar char="••"/>
          </a:pPr>
          <a:r>
            <a:rPr lang="en-GB" sz="2200" kern="1200" dirty="0"/>
            <a:t>Making Business Happen through policy advocacy &amp; Lobbying: </a:t>
          </a:r>
          <a:r>
            <a:rPr lang="en-GB" sz="2200" b="0" kern="1200" cap="none" spc="0" dirty="0">
              <a:ln w="0"/>
              <a:solidFill>
                <a:srgbClr val="FF0000"/>
              </a:solidFill>
              <a:effectLst>
                <a:outerShdw blurRad="38100" dist="19050" dir="2700000" algn="tl" rotWithShape="0">
                  <a:schemeClr val="dk1">
                    <a:alpha val="40000"/>
                  </a:schemeClr>
                </a:outerShdw>
              </a:effectLst>
            </a:rPr>
            <a:t>THE </a:t>
          </a:r>
          <a:r>
            <a:rPr lang="en-GB" sz="2200" b="0" kern="1200" cap="none" spc="0" dirty="0" smtClean="0">
              <a:ln w="0"/>
              <a:solidFill>
                <a:srgbClr val="FF0000"/>
              </a:solidFill>
              <a:effectLst>
                <a:outerShdw blurRad="38100" dist="19050" dir="2700000" algn="tl" rotWithShape="0">
                  <a:schemeClr val="dk1">
                    <a:alpha val="40000"/>
                  </a:schemeClr>
                </a:outerShdw>
              </a:effectLst>
            </a:rPr>
            <a:t>ENABLER ( to do on behalf of)</a:t>
          </a:r>
          <a:endParaRPr lang="en-GB" sz="2200" kern="1200" dirty="0">
            <a:solidFill>
              <a:srgbClr val="FF0000"/>
            </a:solidFill>
          </a:endParaRPr>
        </a:p>
      </dsp:txBody>
      <dsp:txXfrm rot="-5400000">
        <a:off x="3785616" y="138645"/>
        <a:ext cx="6691619" cy="709176"/>
      </dsp:txXfrm>
    </dsp:sp>
    <dsp:sp modelId="{6E3A038C-70B0-45AB-B7C0-168011C86935}">
      <dsp:nvSpPr>
        <dsp:cNvPr id="0" name=""/>
        <dsp:cNvSpPr/>
      </dsp:nvSpPr>
      <dsp:spPr>
        <a:xfrm>
          <a:off x="0" y="2042"/>
          <a:ext cx="3785616" cy="9823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Strategic Thrust 1</a:t>
          </a:r>
        </a:p>
      </dsp:txBody>
      <dsp:txXfrm>
        <a:off x="47956" y="49998"/>
        <a:ext cx="3689704" cy="886470"/>
      </dsp:txXfrm>
    </dsp:sp>
    <dsp:sp modelId="{1B08CC64-00C9-4020-BABD-7E03D29F8267}">
      <dsp:nvSpPr>
        <dsp:cNvPr id="0" name=""/>
        <dsp:cNvSpPr/>
      </dsp:nvSpPr>
      <dsp:spPr>
        <a:xfrm rot="5400000">
          <a:off x="6757654" y="-1840256"/>
          <a:ext cx="785906" cy="6729984"/>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Tx/>
            <a:buChar char="••"/>
          </a:pPr>
          <a:r>
            <a:rPr lang="en-GB" sz="2200" kern="1200" dirty="0"/>
            <a:t>Building Competitiveness of private sector: </a:t>
          </a:r>
          <a:r>
            <a:rPr lang="en-GB" sz="2200" b="0" kern="1200" cap="none" spc="0" dirty="0">
              <a:ln w="0"/>
              <a:solidFill>
                <a:srgbClr val="FF0000"/>
              </a:solidFill>
              <a:effectLst>
                <a:outerShdw blurRad="38100" dist="19050" dir="2700000" algn="tl" rotWithShape="0">
                  <a:schemeClr val="dk1">
                    <a:alpha val="40000"/>
                  </a:schemeClr>
                </a:outerShdw>
              </a:effectLst>
            </a:rPr>
            <a:t>THE </a:t>
          </a:r>
          <a:r>
            <a:rPr lang="en-GB" sz="2200" b="0" kern="1200" cap="none" spc="0" dirty="0" smtClean="0">
              <a:ln w="0"/>
              <a:solidFill>
                <a:srgbClr val="FF0000"/>
              </a:solidFill>
              <a:effectLst>
                <a:outerShdw blurRad="38100" dist="19050" dir="2700000" algn="tl" rotWithShape="0">
                  <a:schemeClr val="dk1">
                    <a:alpha val="40000"/>
                  </a:schemeClr>
                </a:outerShdw>
              </a:effectLst>
            </a:rPr>
            <a:t>BUILDER ( to do for/to)</a:t>
          </a:r>
          <a:endParaRPr lang="en-GB" sz="2200" kern="1200" dirty="0">
            <a:solidFill>
              <a:srgbClr val="FF0000"/>
            </a:solidFill>
          </a:endParaRPr>
        </a:p>
      </dsp:txBody>
      <dsp:txXfrm rot="-5400000">
        <a:off x="3785616" y="1170147"/>
        <a:ext cx="6691619" cy="709176"/>
      </dsp:txXfrm>
    </dsp:sp>
    <dsp:sp modelId="{88349960-6DFE-49C8-95E5-497D42D6B5F8}">
      <dsp:nvSpPr>
        <dsp:cNvPr id="0" name=""/>
        <dsp:cNvSpPr/>
      </dsp:nvSpPr>
      <dsp:spPr>
        <a:xfrm>
          <a:off x="0" y="1033544"/>
          <a:ext cx="3785616" cy="98238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Strategic Thrust 2 </a:t>
          </a:r>
        </a:p>
      </dsp:txBody>
      <dsp:txXfrm>
        <a:off x="47956" y="1081500"/>
        <a:ext cx="3689704" cy="886470"/>
      </dsp:txXfrm>
    </dsp:sp>
    <dsp:sp modelId="{AAF52EF7-E68E-4ADC-8202-C3076D261AC2}">
      <dsp:nvSpPr>
        <dsp:cNvPr id="0" name=""/>
        <dsp:cNvSpPr/>
      </dsp:nvSpPr>
      <dsp:spPr>
        <a:xfrm rot="5400000">
          <a:off x="6757654" y="-808753"/>
          <a:ext cx="785906" cy="6729984"/>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Tx/>
            <a:buChar char="••"/>
          </a:pPr>
          <a:r>
            <a:rPr lang="en-GB" sz="2200" kern="1200" dirty="0"/>
            <a:t>Engaging business in national economic development: </a:t>
          </a:r>
          <a:r>
            <a:rPr lang="en-GB" sz="2200" b="0" kern="1200" cap="none" spc="0" dirty="0">
              <a:ln w="0"/>
              <a:solidFill>
                <a:srgbClr val="FF0000"/>
              </a:solidFill>
              <a:effectLst>
                <a:outerShdw blurRad="38100" dist="19050" dir="2700000" algn="tl" rotWithShape="0">
                  <a:schemeClr val="dk1">
                    <a:alpha val="40000"/>
                  </a:schemeClr>
                </a:outerShdw>
              </a:effectLst>
            </a:rPr>
            <a:t>THE </a:t>
          </a:r>
          <a:r>
            <a:rPr lang="en-GB" sz="2200" b="0" kern="1200" cap="none" spc="0" dirty="0" smtClean="0">
              <a:ln w="0"/>
              <a:solidFill>
                <a:srgbClr val="FF0000"/>
              </a:solidFill>
              <a:effectLst>
                <a:outerShdw blurRad="38100" dist="19050" dir="2700000" algn="tl" rotWithShape="0">
                  <a:schemeClr val="dk1">
                    <a:alpha val="40000"/>
                  </a:schemeClr>
                </a:outerShdw>
              </a:effectLst>
            </a:rPr>
            <a:t>EMPOWERER ( to do with/make them do)</a:t>
          </a:r>
          <a:endParaRPr lang="en-GB" sz="2200" kern="1200" dirty="0">
            <a:solidFill>
              <a:srgbClr val="FF0000"/>
            </a:solidFill>
          </a:endParaRPr>
        </a:p>
      </dsp:txBody>
      <dsp:txXfrm rot="-5400000">
        <a:off x="3785616" y="2201650"/>
        <a:ext cx="6691619" cy="709176"/>
      </dsp:txXfrm>
    </dsp:sp>
    <dsp:sp modelId="{620A70BD-14C5-4252-B3A0-2587F10CA9C7}">
      <dsp:nvSpPr>
        <dsp:cNvPr id="0" name=""/>
        <dsp:cNvSpPr/>
      </dsp:nvSpPr>
      <dsp:spPr>
        <a:xfrm>
          <a:off x="0" y="2065046"/>
          <a:ext cx="3785616" cy="98238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Strategic Thrust 3</a:t>
          </a:r>
        </a:p>
      </dsp:txBody>
      <dsp:txXfrm>
        <a:off x="47956" y="2113002"/>
        <a:ext cx="3689704" cy="886470"/>
      </dsp:txXfrm>
    </dsp:sp>
    <dsp:sp modelId="{D86C0927-3A0E-4D64-BED0-895AEA81C641}">
      <dsp:nvSpPr>
        <dsp:cNvPr id="0" name=""/>
        <dsp:cNvSpPr/>
      </dsp:nvSpPr>
      <dsp:spPr>
        <a:xfrm rot="5400000">
          <a:off x="6757654" y="222748"/>
          <a:ext cx="785906"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Tx/>
            <a:buChar char="••"/>
          </a:pPr>
          <a:r>
            <a:rPr lang="en-GB" sz="2200" kern="1200" dirty="0"/>
            <a:t>Making BB a more efficient and effective organisation: </a:t>
          </a:r>
          <a:r>
            <a:rPr lang="en-GB" sz="2200" b="0" kern="1200" cap="none" spc="0" dirty="0">
              <a:ln w="0"/>
              <a:solidFill>
                <a:srgbClr val="FF0000"/>
              </a:solidFill>
              <a:effectLst>
                <a:outerShdw blurRad="38100" dist="19050" dir="2700000" algn="tl" rotWithShape="0">
                  <a:schemeClr val="dk1">
                    <a:alpha val="40000"/>
                  </a:schemeClr>
                </a:outerShdw>
              </a:effectLst>
            </a:rPr>
            <a:t>THE DOER</a:t>
          </a:r>
          <a:endParaRPr lang="en-GB" sz="2200" kern="1200" dirty="0">
            <a:solidFill>
              <a:srgbClr val="FF0000"/>
            </a:solidFill>
          </a:endParaRPr>
        </a:p>
      </dsp:txBody>
      <dsp:txXfrm rot="-5400000">
        <a:off x="3785616" y="3233152"/>
        <a:ext cx="6691619" cy="709176"/>
      </dsp:txXfrm>
    </dsp:sp>
    <dsp:sp modelId="{02D6B9B0-A548-44EA-BAD9-135737F45A39}">
      <dsp:nvSpPr>
        <dsp:cNvPr id="0" name=""/>
        <dsp:cNvSpPr/>
      </dsp:nvSpPr>
      <dsp:spPr>
        <a:xfrm>
          <a:off x="0" y="3096548"/>
          <a:ext cx="3785616" cy="98238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Strategic Thrust 4 </a:t>
          </a:r>
        </a:p>
      </dsp:txBody>
      <dsp:txXfrm>
        <a:off x="47956" y="3144504"/>
        <a:ext cx="3689704" cy="8864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6195B-BA7E-4577-9BF1-048FD3DDFA0C}">
      <dsp:nvSpPr>
        <dsp:cNvPr id="0" name=""/>
        <dsp:cNvSpPr/>
      </dsp:nvSpPr>
      <dsp:spPr>
        <a:xfrm>
          <a:off x="6435" y="1371246"/>
          <a:ext cx="1878196" cy="155405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 strong Business Botswana providing value-for money service</a:t>
          </a:r>
          <a:endParaRPr lang="en-US" sz="1500" kern="1200" dirty="0"/>
        </a:p>
      </dsp:txBody>
      <dsp:txXfrm>
        <a:off x="42198" y="1407009"/>
        <a:ext cx="1806670" cy="1149513"/>
      </dsp:txXfrm>
    </dsp:sp>
    <dsp:sp modelId="{5B8F1E43-22F7-4C10-A5DB-12FD2B480B98}">
      <dsp:nvSpPr>
        <dsp:cNvPr id="0" name=""/>
        <dsp:cNvSpPr/>
      </dsp:nvSpPr>
      <dsp:spPr>
        <a:xfrm>
          <a:off x="1017677" y="1695300"/>
          <a:ext cx="1941994" cy="1941994"/>
        </a:xfrm>
        <a:prstGeom prst="leftCircularArrow">
          <a:avLst>
            <a:gd name="adj1" fmla="val 3923"/>
            <a:gd name="adj2" fmla="val 491695"/>
            <a:gd name="adj3" fmla="val 2265505"/>
            <a:gd name="adj4" fmla="val 9022789"/>
            <a:gd name="adj5" fmla="val 457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3584E4-53E2-427A-A521-A8D5114ABF0C}">
      <dsp:nvSpPr>
        <dsp:cNvPr id="0" name=""/>
        <dsp:cNvSpPr/>
      </dsp:nvSpPr>
      <dsp:spPr>
        <a:xfrm>
          <a:off x="494236" y="2531131"/>
          <a:ext cx="1444148" cy="57429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buClrTx/>
            <a:buSzTx/>
            <a:buFontTx/>
            <a:buNone/>
          </a:pPr>
          <a:r>
            <a:rPr lang="en-GB" sz="3000" kern="1200" dirty="0"/>
            <a:t>O</a:t>
          </a:r>
          <a:r>
            <a:rPr lang="en-GB" sz="1500" kern="1200" dirty="0"/>
            <a:t>NE Team</a:t>
          </a:r>
          <a:endParaRPr lang="en-US" sz="1500" kern="1200" dirty="0"/>
        </a:p>
      </dsp:txBody>
      <dsp:txXfrm>
        <a:off x="511056" y="2547951"/>
        <a:ext cx="1410508" cy="540650"/>
      </dsp:txXfrm>
    </dsp:sp>
    <dsp:sp modelId="{E057F4F1-04C3-4223-861E-B6C3CD8BA8D1}">
      <dsp:nvSpPr>
        <dsp:cNvPr id="0" name=""/>
        <dsp:cNvSpPr/>
      </dsp:nvSpPr>
      <dsp:spPr>
        <a:xfrm>
          <a:off x="2301150" y="1477501"/>
          <a:ext cx="1624667" cy="13400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450223"/>
              <a:satOff val="-10194"/>
              <a:lumOff val="24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t>5-year Strategic Plan </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smtClean="0"/>
            <a:t>2-Year Action Plan</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dsp:txBody>
      <dsp:txXfrm>
        <a:off x="2331987" y="1795483"/>
        <a:ext cx="1562993" cy="991191"/>
      </dsp:txXfrm>
    </dsp:sp>
    <dsp:sp modelId="{9D29FD37-7E9D-42C8-A7F4-5DB4588AD0F5}">
      <dsp:nvSpPr>
        <dsp:cNvPr id="0" name=""/>
        <dsp:cNvSpPr/>
      </dsp:nvSpPr>
      <dsp:spPr>
        <a:xfrm>
          <a:off x="3172307" y="605560"/>
          <a:ext cx="2149590" cy="2149590"/>
        </a:xfrm>
        <a:prstGeom prst="circularArrow">
          <a:avLst>
            <a:gd name="adj1" fmla="val 3544"/>
            <a:gd name="adj2" fmla="val 440186"/>
            <a:gd name="adj3" fmla="val 19384304"/>
            <a:gd name="adj4" fmla="val 12575511"/>
            <a:gd name="adj5" fmla="val 4135"/>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EAA1B5-C08F-4793-95DF-63BB53DB0090}">
      <dsp:nvSpPr>
        <dsp:cNvPr id="0" name=""/>
        <dsp:cNvSpPr/>
      </dsp:nvSpPr>
      <dsp:spPr>
        <a:xfrm>
          <a:off x="2662188" y="1190356"/>
          <a:ext cx="1444148" cy="574290"/>
        </a:xfrm>
        <a:prstGeom prst="roundRect">
          <a:avLst>
            <a:gd name="adj" fmla="val 1000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buClrTx/>
            <a:buSzTx/>
            <a:buFontTx/>
            <a:buNone/>
          </a:pPr>
          <a:r>
            <a:rPr lang="en-GB" sz="3000" kern="1200" dirty="0"/>
            <a:t>T</a:t>
          </a:r>
          <a:r>
            <a:rPr lang="en-GB" sz="1500" kern="1200" dirty="0"/>
            <a:t>wo Volumes</a:t>
          </a:r>
          <a:endParaRPr lang="en-US" sz="1500" kern="1200" dirty="0"/>
        </a:p>
      </dsp:txBody>
      <dsp:txXfrm>
        <a:off x="2679008" y="1207176"/>
        <a:ext cx="1410508" cy="540650"/>
      </dsp:txXfrm>
    </dsp:sp>
    <dsp:sp modelId="{96B470A7-97DA-4329-A25E-0B6E89CC5EEA}">
      <dsp:nvSpPr>
        <dsp:cNvPr id="0" name=""/>
        <dsp:cNvSpPr/>
      </dsp:nvSpPr>
      <dsp:spPr>
        <a:xfrm>
          <a:off x="4469101" y="1477501"/>
          <a:ext cx="1624667" cy="13400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Consultative</a:t>
          </a:r>
        </a:p>
        <a:p>
          <a:pPr marL="114300" lvl="1" indent="-114300" algn="l" defTabSz="622300">
            <a:lnSpc>
              <a:spcPct val="90000"/>
            </a:lnSpc>
            <a:spcBef>
              <a:spcPct val="0"/>
            </a:spcBef>
            <a:spcAft>
              <a:spcPct val="15000"/>
            </a:spcAft>
            <a:buChar char="••"/>
          </a:pPr>
          <a:r>
            <a:rPr lang="en-US" sz="1400" kern="1200" dirty="0"/>
            <a:t>Collaborative</a:t>
          </a:r>
        </a:p>
        <a:p>
          <a:pPr marL="114300" lvl="1" indent="-114300" algn="l" defTabSz="622300">
            <a:lnSpc>
              <a:spcPct val="90000"/>
            </a:lnSpc>
            <a:spcBef>
              <a:spcPct val="0"/>
            </a:spcBef>
            <a:spcAft>
              <a:spcPct val="15000"/>
            </a:spcAft>
            <a:buChar char="••"/>
          </a:pPr>
          <a:r>
            <a:rPr lang="en-US" sz="1400" kern="1200" dirty="0"/>
            <a:t>Comprehensive</a:t>
          </a:r>
        </a:p>
      </dsp:txBody>
      <dsp:txXfrm>
        <a:off x="4499938" y="1508338"/>
        <a:ext cx="1562993" cy="991191"/>
      </dsp:txXfrm>
    </dsp:sp>
    <dsp:sp modelId="{1F16BAE9-26A9-4B74-B2A5-D874FACC4A1E}">
      <dsp:nvSpPr>
        <dsp:cNvPr id="0" name=""/>
        <dsp:cNvSpPr/>
      </dsp:nvSpPr>
      <dsp:spPr>
        <a:xfrm>
          <a:off x="5179853" y="1589780"/>
          <a:ext cx="2409261" cy="2409261"/>
        </a:xfrm>
        <a:prstGeom prst="leftCircularArrow">
          <a:avLst>
            <a:gd name="adj1" fmla="val 3162"/>
            <a:gd name="adj2" fmla="val 389195"/>
            <a:gd name="adj3" fmla="val 2000556"/>
            <a:gd name="adj4" fmla="val 8860339"/>
            <a:gd name="adj5" fmla="val 3689"/>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696F71-F049-4886-B0AF-36376B9BE9E5}">
      <dsp:nvSpPr>
        <dsp:cNvPr id="0" name=""/>
        <dsp:cNvSpPr/>
      </dsp:nvSpPr>
      <dsp:spPr>
        <a:xfrm>
          <a:off x="4830139" y="2530367"/>
          <a:ext cx="1444148" cy="574290"/>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buClrTx/>
            <a:buSzTx/>
            <a:buFontTx/>
            <a:buNone/>
          </a:pPr>
          <a:r>
            <a:rPr lang="en-GB" sz="3000" kern="1200" dirty="0"/>
            <a:t>T</a:t>
          </a:r>
          <a:r>
            <a:rPr lang="en-GB" sz="1500" kern="1200" dirty="0"/>
            <a:t>hree Tactics</a:t>
          </a:r>
          <a:endParaRPr lang="en-US" sz="1500" kern="1200" dirty="0"/>
        </a:p>
      </dsp:txBody>
      <dsp:txXfrm>
        <a:off x="4846959" y="2547187"/>
        <a:ext cx="1410508" cy="540650"/>
      </dsp:txXfrm>
    </dsp:sp>
    <dsp:sp modelId="{E3227211-962A-41E3-A043-B0787E192343}">
      <dsp:nvSpPr>
        <dsp:cNvPr id="0" name=""/>
        <dsp:cNvSpPr/>
      </dsp:nvSpPr>
      <dsp:spPr>
        <a:xfrm>
          <a:off x="6579572" y="1001100"/>
          <a:ext cx="2547819" cy="20957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7350668"/>
              <a:satOff val="-30583"/>
              <a:lumOff val="72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Making Business Happen</a:t>
          </a:r>
        </a:p>
        <a:p>
          <a:pPr marL="114300" lvl="1" indent="-114300" algn="l" defTabSz="577850">
            <a:lnSpc>
              <a:spcPct val="90000"/>
            </a:lnSpc>
            <a:spcBef>
              <a:spcPct val="0"/>
            </a:spcBef>
            <a:spcAft>
              <a:spcPct val="15000"/>
            </a:spcAft>
            <a:buChar char="••"/>
          </a:pPr>
          <a:r>
            <a:rPr lang="en-US" sz="1300" kern="1200" dirty="0"/>
            <a:t>Building competitive of business</a:t>
          </a:r>
        </a:p>
        <a:p>
          <a:pPr marL="114300" lvl="1" indent="-114300" algn="l" defTabSz="577850">
            <a:lnSpc>
              <a:spcPct val="90000"/>
            </a:lnSpc>
            <a:spcBef>
              <a:spcPct val="0"/>
            </a:spcBef>
            <a:spcAft>
              <a:spcPct val="15000"/>
            </a:spcAft>
            <a:buChar char="••"/>
          </a:pPr>
          <a:r>
            <a:rPr lang="en-US" sz="1300" kern="1200" dirty="0"/>
            <a:t>Engage business in economic development</a:t>
          </a:r>
        </a:p>
        <a:p>
          <a:pPr marL="114300" lvl="1" indent="-114300" algn="l" defTabSz="577850">
            <a:lnSpc>
              <a:spcPct val="90000"/>
            </a:lnSpc>
            <a:spcBef>
              <a:spcPct val="0"/>
            </a:spcBef>
            <a:spcAft>
              <a:spcPct val="15000"/>
            </a:spcAft>
            <a:buChar char="••"/>
          </a:pPr>
          <a:r>
            <a:rPr lang="en-US" sz="1300" kern="1200" dirty="0"/>
            <a:t>Making BB more efficient &amp; Effective</a:t>
          </a:r>
        </a:p>
      </dsp:txBody>
      <dsp:txXfrm>
        <a:off x="6627800" y="1498412"/>
        <a:ext cx="2451363" cy="1550183"/>
      </dsp:txXfrm>
    </dsp:sp>
    <dsp:sp modelId="{AE241ED6-A616-4B29-A336-395F132B4FAC}">
      <dsp:nvSpPr>
        <dsp:cNvPr id="0" name=""/>
        <dsp:cNvSpPr/>
      </dsp:nvSpPr>
      <dsp:spPr>
        <a:xfrm>
          <a:off x="7655578" y="144166"/>
          <a:ext cx="2672334" cy="2672334"/>
        </a:xfrm>
        <a:prstGeom prst="circularArrow">
          <a:avLst>
            <a:gd name="adj1" fmla="val 2851"/>
            <a:gd name="adj2" fmla="val 348322"/>
            <a:gd name="adj3" fmla="val 20478882"/>
            <a:gd name="adj4" fmla="val 13578226"/>
            <a:gd name="adj5" fmla="val 3326"/>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651C6B-4936-4FC5-B232-9B0F04B3FB16}">
      <dsp:nvSpPr>
        <dsp:cNvPr id="0" name=""/>
        <dsp:cNvSpPr/>
      </dsp:nvSpPr>
      <dsp:spPr>
        <a:xfrm>
          <a:off x="7493806" y="621317"/>
          <a:ext cx="1444148" cy="649034"/>
        </a:xfrm>
        <a:prstGeom prst="roundRect">
          <a:avLst>
            <a:gd name="adj" fmla="val 1000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buClrTx/>
            <a:buSzTx/>
            <a:buFontTx/>
            <a:buNone/>
          </a:pPr>
          <a:r>
            <a:rPr lang="en-GB" sz="3000" kern="1200" dirty="0"/>
            <a:t>F</a:t>
          </a:r>
          <a:r>
            <a:rPr lang="en-GB" sz="1600" kern="1200" dirty="0"/>
            <a:t>our Strategic Thrusts</a:t>
          </a:r>
          <a:endParaRPr lang="en-US" sz="1600" kern="1200" dirty="0"/>
        </a:p>
      </dsp:txBody>
      <dsp:txXfrm>
        <a:off x="7512816" y="640327"/>
        <a:ext cx="1406128" cy="611014"/>
      </dsp:txXfrm>
    </dsp:sp>
    <dsp:sp modelId="{94E6AD70-BB4D-46AD-A98A-A6933DEA1ACF}">
      <dsp:nvSpPr>
        <dsp:cNvPr id="0" name=""/>
        <dsp:cNvSpPr/>
      </dsp:nvSpPr>
      <dsp:spPr>
        <a:xfrm>
          <a:off x="9627620" y="1239234"/>
          <a:ext cx="1695811" cy="194095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t>Strong leadership</a:t>
          </a:r>
          <a:endParaRPr lang="en-US" sz="1300" kern="1200" dirty="0"/>
        </a:p>
        <a:p>
          <a:pPr marL="114300" lvl="1" indent="-114300" algn="l" defTabSz="577850">
            <a:lnSpc>
              <a:spcPct val="90000"/>
            </a:lnSpc>
            <a:spcBef>
              <a:spcPct val="0"/>
            </a:spcBef>
            <a:spcAft>
              <a:spcPct val="15000"/>
            </a:spcAft>
            <a:buChar char="••"/>
          </a:pPr>
          <a:r>
            <a:rPr lang="en-GB" sz="1300" kern="1200" dirty="0"/>
            <a:t>Timely Implementation</a:t>
          </a:r>
        </a:p>
        <a:p>
          <a:pPr marL="114300" lvl="1" indent="-114300" algn="l" defTabSz="577850">
            <a:lnSpc>
              <a:spcPct val="90000"/>
            </a:lnSpc>
            <a:spcBef>
              <a:spcPct val="0"/>
            </a:spcBef>
            <a:spcAft>
              <a:spcPct val="15000"/>
            </a:spcAft>
            <a:buChar char="••"/>
          </a:pPr>
          <a:r>
            <a:rPr lang="en-GB" sz="1300" kern="1200" dirty="0"/>
            <a:t>Close M&amp;E</a:t>
          </a:r>
        </a:p>
        <a:p>
          <a:pPr marL="114300" lvl="1" indent="-114300" algn="l" defTabSz="577850">
            <a:lnSpc>
              <a:spcPct val="90000"/>
            </a:lnSpc>
            <a:spcBef>
              <a:spcPct val="0"/>
            </a:spcBef>
            <a:spcAft>
              <a:spcPct val="15000"/>
            </a:spcAft>
            <a:buChar char="••"/>
          </a:pPr>
          <a:r>
            <a:rPr lang="en-GB" sz="1300" kern="1200" dirty="0"/>
            <a:t>Timely Corrective action</a:t>
          </a:r>
        </a:p>
        <a:p>
          <a:pPr marL="114300" lvl="1" indent="-114300" algn="l" defTabSz="577850">
            <a:lnSpc>
              <a:spcPct val="90000"/>
            </a:lnSpc>
            <a:spcBef>
              <a:spcPct val="0"/>
            </a:spcBef>
            <a:spcAft>
              <a:spcPct val="15000"/>
            </a:spcAft>
            <a:buChar char="••"/>
          </a:pPr>
          <a:r>
            <a:rPr lang="en-GB" sz="1300" kern="1200" dirty="0"/>
            <a:t>Accountability</a:t>
          </a:r>
        </a:p>
      </dsp:txBody>
      <dsp:txXfrm>
        <a:off x="9672287" y="1283901"/>
        <a:ext cx="1606477" cy="1435699"/>
      </dsp:txXfrm>
    </dsp:sp>
    <dsp:sp modelId="{6BA85874-1625-4970-8C69-47F484034EBA}">
      <dsp:nvSpPr>
        <dsp:cNvPr id="0" name=""/>
        <dsp:cNvSpPr/>
      </dsp:nvSpPr>
      <dsp:spPr>
        <a:xfrm>
          <a:off x="9950682" y="2868118"/>
          <a:ext cx="1444148" cy="554557"/>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buClrTx/>
            <a:buSzTx/>
            <a:buFontTx/>
            <a:buNone/>
          </a:pPr>
          <a:r>
            <a:rPr lang="en-GB" sz="3000" kern="1200" dirty="0"/>
            <a:t>F</a:t>
          </a:r>
          <a:r>
            <a:rPr lang="en-GB" sz="1500" kern="1200" dirty="0"/>
            <a:t>ive Principles</a:t>
          </a:r>
          <a:endParaRPr lang="en-US" sz="1500" kern="1200" dirty="0"/>
        </a:p>
      </dsp:txBody>
      <dsp:txXfrm>
        <a:off x="9966924" y="2884360"/>
        <a:ext cx="1411664" cy="522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3F744-8499-4D77-A5A4-4280DB9551CE}">
      <dsp:nvSpPr>
        <dsp:cNvPr id="0" name=""/>
        <dsp:cNvSpPr/>
      </dsp:nvSpPr>
      <dsp:spPr>
        <a:xfrm>
          <a:off x="5537" y="707869"/>
          <a:ext cx="2122836" cy="8491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t>Regional/</a:t>
          </a:r>
        </a:p>
        <a:p>
          <a:pPr lvl="0" algn="ctr" defTabSz="800100">
            <a:lnSpc>
              <a:spcPct val="90000"/>
            </a:lnSpc>
            <a:spcBef>
              <a:spcPct val="0"/>
            </a:spcBef>
            <a:spcAft>
              <a:spcPct val="35000"/>
            </a:spcAft>
          </a:pPr>
          <a:r>
            <a:rPr lang="en-GB" sz="1800" b="1" kern="1200" dirty="0"/>
            <a:t>International</a:t>
          </a:r>
          <a:endParaRPr lang="en-US" sz="1800" b="1" kern="1200" dirty="0"/>
        </a:p>
      </dsp:txBody>
      <dsp:txXfrm>
        <a:off x="5537" y="707869"/>
        <a:ext cx="2122836" cy="849134"/>
      </dsp:txXfrm>
    </dsp:sp>
    <dsp:sp modelId="{A36017E7-2EBF-4025-A71E-270CC4BC5B23}">
      <dsp:nvSpPr>
        <dsp:cNvPr id="0" name=""/>
        <dsp:cNvSpPr/>
      </dsp:nvSpPr>
      <dsp:spPr>
        <a:xfrm>
          <a:off x="5537" y="1557004"/>
          <a:ext cx="2122836" cy="303322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Protectionism</a:t>
          </a:r>
        </a:p>
        <a:p>
          <a:pPr marL="171450" lvl="1" indent="-171450" algn="l" defTabSz="800100">
            <a:lnSpc>
              <a:spcPct val="90000"/>
            </a:lnSpc>
            <a:spcBef>
              <a:spcPct val="0"/>
            </a:spcBef>
            <a:spcAft>
              <a:spcPct val="15000"/>
            </a:spcAft>
            <a:buChar char="••"/>
          </a:pPr>
          <a:r>
            <a:rPr lang="en-US" sz="1800" b="1" kern="1200" dirty="0"/>
            <a:t>Mushrooming of Regional Integration Institutions</a:t>
          </a:r>
        </a:p>
      </dsp:txBody>
      <dsp:txXfrm>
        <a:off x="5537" y="1557004"/>
        <a:ext cx="2122836" cy="3033224"/>
      </dsp:txXfrm>
    </dsp:sp>
    <dsp:sp modelId="{7B625C19-8319-42AB-B714-66FC2484A795}">
      <dsp:nvSpPr>
        <dsp:cNvPr id="0" name=""/>
        <dsp:cNvSpPr/>
      </dsp:nvSpPr>
      <dsp:spPr>
        <a:xfrm>
          <a:off x="2425571" y="707869"/>
          <a:ext cx="2122836" cy="849134"/>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t>National</a:t>
          </a:r>
          <a:endParaRPr lang="en-US" sz="1800" b="1" kern="1200" dirty="0"/>
        </a:p>
      </dsp:txBody>
      <dsp:txXfrm>
        <a:off x="2425571" y="707869"/>
        <a:ext cx="2122836" cy="849134"/>
      </dsp:txXfrm>
    </dsp:sp>
    <dsp:sp modelId="{D7AB92E6-16AB-4B14-B643-4640AB344DC8}">
      <dsp:nvSpPr>
        <dsp:cNvPr id="0" name=""/>
        <dsp:cNvSpPr/>
      </dsp:nvSpPr>
      <dsp:spPr>
        <a:xfrm>
          <a:off x="2425571" y="1557004"/>
          <a:ext cx="2122836" cy="3033224"/>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t>Legal, Regulatory &amp; Institutional framework</a:t>
          </a:r>
          <a:endParaRPr lang="en-US" sz="1800" b="1" kern="1200" dirty="0"/>
        </a:p>
        <a:p>
          <a:pPr marL="171450" lvl="1" indent="-171450" algn="l" defTabSz="800100">
            <a:lnSpc>
              <a:spcPct val="90000"/>
            </a:lnSpc>
            <a:spcBef>
              <a:spcPct val="0"/>
            </a:spcBef>
            <a:spcAft>
              <a:spcPct val="15000"/>
            </a:spcAft>
            <a:buChar char="••"/>
          </a:pPr>
          <a:r>
            <a:rPr lang="en-GB" sz="1800" b="1" kern="1200" dirty="0"/>
            <a:t>Infrastructure-External shocks</a:t>
          </a:r>
        </a:p>
      </dsp:txBody>
      <dsp:txXfrm>
        <a:off x="2425571" y="1557004"/>
        <a:ext cx="2122836" cy="3033224"/>
      </dsp:txXfrm>
    </dsp:sp>
    <dsp:sp modelId="{F765DA5F-138D-4BC3-B9EB-8163FDA22C3C}">
      <dsp:nvSpPr>
        <dsp:cNvPr id="0" name=""/>
        <dsp:cNvSpPr/>
      </dsp:nvSpPr>
      <dsp:spPr>
        <a:xfrm>
          <a:off x="4845605" y="707869"/>
          <a:ext cx="2122836" cy="849134"/>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t>Industry/sector</a:t>
          </a:r>
          <a:endParaRPr lang="en-US" sz="1800" b="1" kern="1200" dirty="0"/>
        </a:p>
      </dsp:txBody>
      <dsp:txXfrm>
        <a:off x="4845605" y="707869"/>
        <a:ext cx="2122836" cy="849134"/>
      </dsp:txXfrm>
    </dsp:sp>
    <dsp:sp modelId="{6228B13E-4144-4FCA-A38D-F3DA335D1583}">
      <dsp:nvSpPr>
        <dsp:cNvPr id="0" name=""/>
        <dsp:cNvSpPr/>
      </dsp:nvSpPr>
      <dsp:spPr>
        <a:xfrm>
          <a:off x="4845605" y="1557004"/>
          <a:ext cx="2122836" cy="303322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Prominence of Mining sector (Diamond)</a:t>
          </a:r>
        </a:p>
        <a:p>
          <a:pPr marL="171450" lvl="1" indent="-171450" algn="l" defTabSz="800100">
            <a:lnSpc>
              <a:spcPct val="90000"/>
            </a:lnSpc>
            <a:spcBef>
              <a:spcPct val="0"/>
            </a:spcBef>
            <a:spcAft>
              <a:spcPct val="15000"/>
            </a:spcAft>
            <a:buChar char="••"/>
          </a:pPr>
          <a:r>
            <a:rPr lang="en-US" sz="1800" b="1" kern="1200" dirty="0"/>
            <a:t>Low diversification/ Cluster development</a:t>
          </a:r>
        </a:p>
        <a:p>
          <a:pPr marL="171450" lvl="1" indent="-171450" algn="l" defTabSz="800100">
            <a:lnSpc>
              <a:spcPct val="90000"/>
            </a:lnSpc>
            <a:spcBef>
              <a:spcPct val="0"/>
            </a:spcBef>
            <a:spcAft>
              <a:spcPct val="15000"/>
            </a:spcAft>
            <a:buChar char="••"/>
          </a:pPr>
          <a:r>
            <a:rPr lang="en-US" sz="1800" b="1" kern="1200" dirty="0"/>
            <a:t>Human capital &amp; Skills development</a:t>
          </a:r>
        </a:p>
      </dsp:txBody>
      <dsp:txXfrm>
        <a:off x="4845605" y="1557004"/>
        <a:ext cx="2122836" cy="3033224"/>
      </dsp:txXfrm>
    </dsp:sp>
    <dsp:sp modelId="{DD26080B-E818-48CB-B685-2BD7F6D567E5}">
      <dsp:nvSpPr>
        <dsp:cNvPr id="0" name=""/>
        <dsp:cNvSpPr/>
      </dsp:nvSpPr>
      <dsp:spPr>
        <a:xfrm>
          <a:off x="7265639" y="707869"/>
          <a:ext cx="2122836" cy="849134"/>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t>Enterprise</a:t>
          </a:r>
          <a:endParaRPr lang="en-US" sz="1800" b="1" kern="1200" dirty="0"/>
        </a:p>
      </dsp:txBody>
      <dsp:txXfrm>
        <a:off x="7265639" y="707869"/>
        <a:ext cx="2122836" cy="849134"/>
      </dsp:txXfrm>
    </dsp:sp>
    <dsp:sp modelId="{19CF0848-F784-42E0-B94F-AFD4CF9755A0}">
      <dsp:nvSpPr>
        <dsp:cNvPr id="0" name=""/>
        <dsp:cNvSpPr/>
      </dsp:nvSpPr>
      <dsp:spPr>
        <a:xfrm>
          <a:off x="7265639" y="1557004"/>
          <a:ext cx="2122836" cy="3033224"/>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t>Competitiveness</a:t>
          </a:r>
          <a:endParaRPr lang="en-US" sz="1800" b="1" kern="1200" dirty="0"/>
        </a:p>
        <a:p>
          <a:pPr marL="171450" lvl="1" indent="-171450" algn="l" defTabSz="800100">
            <a:lnSpc>
              <a:spcPct val="90000"/>
            </a:lnSpc>
            <a:spcBef>
              <a:spcPct val="0"/>
            </a:spcBef>
            <a:spcAft>
              <a:spcPct val="15000"/>
            </a:spcAft>
            <a:buChar char="••"/>
          </a:pPr>
          <a:r>
            <a:rPr lang="en-GB" sz="1800" b="1" kern="1200" dirty="0"/>
            <a:t>Compliance to standards &amp; Norms</a:t>
          </a:r>
        </a:p>
        <a:p>
          <a:pPr marL="171450" lvl="1" indent="-171450" algn="l" defTabSz="800100">
            <a:lnSpc>
              <a:spcPct val="90000"/>
            </a:lnSpc>
            <a:spcBef>
              <a:spcPct val="0"/>
            </a:spcBef>
            <a:spcAft>
              <a:spcPct val="15000"/>
            </a:spcAft>
            <a:buChar char="••"/>
          </a:pPr>
          <a:r>
            <a:rPr lang="en-GB" sz="1800" b="1" kern="1200" dirty="0"/>
            <a:t>R&amp;D – Innovation</a:t>
          </a:r>
        </a:p>
        <a:p>
          <a:pPr marL="171450" lvl="1" indent="-171450" algn="l" defTabSz="800100">
            <a:lnSpc>
              <a:spcPct val="90000"/>
            </a:lnSpc>
            <a:spcBef>
              <a:spcPct val="0"/>
            </a:spcBef>
            <a:spcAft>
              <a:spcPct val="15000"/>
            </a:spcAft>
            <a:buChar char="••"/>
          </a:pPr>
          <a:r>
            <a:rPr lang="en-GB" sz="1800" b="1" kern="1200" dirty="0"/>
            <a:t>Industrial Relation</a:t>
          </a:r>
        </a:p>
        <a:p>
          <a:pPr marL="171450" lvl="1" indent="-171450" algn="l" defTabSz="800100">
            <a:lnSpc>
              <a:spcPct val="90000"/>
            </a:lnSpc>
            <a:spcBef>
              <a:spcPct val="0"/>
            </a:spcBef>
            <a:spcAft>
              <a:spcPct val="15000"/>
            </a:spcAft>
            <a:buChar char="••"/>
          </a:pPr>
          <a:r>
            <a:rPr lang="en-GB" sz="1800" b="1" kern="1200" dirty="0"/>
            <a:t>Product development</a:t>
          </a:r>
        </a:p>
        <a:p>
          <a:pPr marL="171450" lvl="1" indent="-171450" algn="l" defTabSz="800100">
            <a:lnSpc>
              <a:spcPct val="90000"/>
            </a:lnSpc>
            <a:spcBef>
              <a:spcPct val="0"/>
            </a:spcBef>
            <a:spcAft>
              <a:spcPct val="15000"/>
            </a:spcAft>
            <a:buChar char="••"/>
          </a:pPr>
          <a:r>
            <a:rPr lang="en-GB" sz="1800" b="1" kern="1200" dirty="0"/>
            <a:t>Export readiness</a:t>
          </a:r>
        </a:p>
      </dsp:txBody>
      <dsp:txXfrm>
        <a:off x="7265639" y="1557004"/>
        <a:ext cx="2122836" cy="3033224"/>
      </dsp:txXfrm>
    </dsp:sp>
    <dsp:sp modelId="{A460B5B0-5455-4E12-9B16-A0FF3C11D791}">
      <dsp:nvSpPr>
        <dsp:cNvPr id="0" name=""/>
        <dsp:cNvSpPr/>
      </dsp:nvSpPr>
      <dsp:spPr>
        <a:xfrm>
          <a:off x="9685673" y="707869"/>
          <a:ext cx="2122836" cy="84913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t>Entrepreneur</a:t>
          </a:r>
          <a:endParaRPr lang="en-US" sz="1800" b="1" kern="1200" dirty="0"/>
        </a:p>
      </dsp:txBody>
      <dsp:txXfrm>
        <a:off x="9685673" y="707869"/>
        <a:ext cx="2122836" cy="849134"/>
      </dsp:txXfrm>
    </dsp:sp>
    <dsp:sp modelId="{C293C21D-0A28-4DFE-8B7F-70E2C67DA147}">
      <dsp:nvSpPr>
        <dsp:cNvPr id="0" name=""/>
        <dsp:cNvSpPr/>
      </dsp:nvSpPr>
      <dsp:spPr>
        <a:xfrm>
          <a:off x="9685673" y="1557004"/>
          <a:ext cx="2122836" cy="303322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t>Access to Finance</a:t>
          </a:r>
          <a:endParaRPr lang="en-US" sz="1800" b="1" kern="1200" dirty="0"/>
        </a:p>
        <a:p>
          <a:pPr marL="171450" lvl="1" indent="-171450" algn="l" defTabSz="800100">
            <a:lnSpc>
              <a:spcPct val="90000"/>
            </a:lnSpc>
            <a:spcBef>
              <a:spcPct val="0"/>
            </a:spcBef>
            <a:spcAft>
              <a:spcPct val="15000"/>
            </a:spcAft>
            <a:buChar char="••"/>
          </a:pPr>
          <a:r>
            <a:rPr lang="en-GB" sz="1800" b="1" kern="1200" dirty="0"/>
            <a:t>Marketing &amp; Commission</a:t>
          </a:r>
        </a:p>
        <a:p>
          <a:pPr marL="171450" lvl="1" indent="-171450" algn="l" defTabSz="800100">
            <a:lnSpc>
              <a:spcPct val="90000"/>
            </a:lnSpc>
            <a:spcBef>
              <a:spcPct val="0"/>
            </a:spcBef>
            <a:spcAft>
              <a:spcPct val="15000"/>
            </a:spcAft>
            <a:buChar char="••"/>
          </a:pPr>
          <a:r>
            <a:rPr lang="en-GB" sz="1800" b="1" kern="1200" dirty="0"/>
            <a:t>Trade Negotiations</a:t>
          </a:r>
        </a:p>
      </dsp:txBody>
      <dsp:txXfrm>
        <a:off x="9685673" y="1557004"/>
        <a:ext cx="2122836" cy="3033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F29AC-1E7C-4C7D-9A15-B000BABE6B48}">
      <dsp:nvSpPr>
        <dsp:cNvPr id="0" name=""/>
        <dsp:cNvSpPr/>
      </dsp:nvSpPr>
      <dsp:spPr>
        <a:xfrm rot="5400000">
          <a:off x="357310" y="2393105"/>
          <a:ext cx="1066552" cy="177472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DAE390-C8A5-4C82-B00B-A6C3F36AEBE8}">
      <dsp:nvSpPr>
        <dsp:cNvPr id="0" name=""/>
        <dsp:cNvSpPr/>
      </dsp:nvSpPr>
      <dsp:spPr>
        <a:xfrm>
          <a:off x="179275" y="2923364"/>
          <a:ext cx="1602227" cy="140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b="1" kern="1200" dirty="0"/>
            <a:t>Review &amp; Analysis</a:t>
          </a:r>
        </a:p>
      </dsp:txBody>
      <dsp:txXfrm>
        <a:off x="179275" y="2923364"/>
        <a:ext cx="1602227" cy="1404446"/>
      </dsp:txXfrm>
    </dsp:sp>
    <dsp:sp modelId="{166026DB-105A-41D8-A23D-8A3D4824E405}">
      <dsp:nvSpPr>
        <dsp:cNvPr id="0" name=""/>
        <dsp:cNvSpPr/>
      </dsp:nvSpPr>
      <dsp:spPr>
        <a:xfrm>
          <a:off x="1479196" y="2262448"/>
          <a:ext cx="302307" cy="30230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C58600-9284-4E4D-B41D-C09752B765D9}">
      <dsp:nvSpPr>
        <dsp:cNvPr id="0" name=""/>
        <dsp:cNvSpPr/>
      </dsp:nvSpPr>
      <dsp:spPr>
        <a:xfrm rot="5400000">
          <a:off x="2318749" y="1907745"/>
          <a:ext cx="1066552" cy="177472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EBF9B0-B172-426A-B6ED-1B98BEAA5FF9}">
      <dsp:nvSpPr>
        <dsp:cNvPr id="0" name=""/>
        <dsp:cNvSpPr/>
      </dsp:nvSpPr>
      <dsp:spPr>
        <a:xfrm>
          <a:off x="2140715" y="2438004"/>
          <a:ext cx="1602227" cy="140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b="1" kern="1200"/>
            <a:t>Consultation</a:t>
          </a:r>
        </a:p>
      </dsp:txBody>
      <dsp:txXfrm>
        <a:off x="2140715" y="2438004"/>
        <a:ext cx="1602227" cy="1404446"/>
      </dsp:txXfrm>
    </dsp:sp>
    <dsp:sp modelId="{30F25C44-D8AB-450D-BB0C-47B64F093BC6}">
      <dsp:nvSpPr>
        <dsp:cNvPr id="0" name=""/>
        <dsp:cNvSpPr/>
      </dsp:nvSpPr>
      <dsp:spPr>
        <a:xfrm>
          <a:off x="3440635" y="1777088"/>
          <a:ext cx="302307" cy="30230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E006D3-3E64-45A7-B28B-95DEFF6DC6C7}">
      <dsp:nvSpPr>
        <dsp:cNvPr id="0" name=""/>
        <dsp:cNvSpPr/>
      </dsp:nvSpPr>
      <dsp:spPr>
        <a:xfrm rot="5400000">
          <a:off x="4280188" y="1422385"/>
          <a:ext cx="1066552" cy="177472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762BDB-E8F0-46DB-A1AD-1B5E9A132111}">
      <dsp:nvSpPr>
        <dsp:cNvPr id="0" name=""/>
        <dsp:cNvSpPr/>
      </dsp:nvSpPr>
      <dsp:spPr>
        <a:xfrm>
          <a:off x="4102154" y="1952644"/>
          <a:ext cx="1602227" cy="140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b="1" kern="1200"/>
            <a:t>Strategy</a:t>
          </a:r>
        </a:p>
      </dsp:txBody>
      <dsp:txXfrm>
        <a:off x="4102154" y="1952644"/>
        <a:ext cx="1602227" cy="1404446"/>
      </dsp:txXfrm>
    </dsp:sp>
    <dsp:sp modelId="{57AC52A1-A9D0-496A-AEFA-E88576C688C3}">
      <dsp:nvSpPr>
        <dsp:cNvPr id="0" name=""/>
        <dsp:cNvSpPr/>
      </dsp:nvSpPr>
      <dsp:spPr>
        <a:xfrm>
          <a:off x="5402074" y="1291728"/>
          <a:ext cx="302307" cy="30230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E49A7C-F59A-492D-821B-F6A679C84376}">
      <dsp:nvSpPr>
        <dsp:cNvPr id="0" name=""/>
        <dsp:cNvSpPr/>
      </dsp:nvSpPr>
      <dsp:spPr>
        <a:xfrm rot="5400000">
          <a:off x="6241627" y="937025"/>
          <a:ext cx="1066552" cy="177472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9F50260-03F8-4B9E-BE5F-30A348B85874}">
      <dsp:nvSpPr>
        <dsp:cNvPr id="0" name=""/>
        <dsp:cNvSpPr/>
      </dsp:nvSpPr>
      <dsp:spPr>
        <a:xfrm>
          <a:off x="6063593" y="1467284"/>
          <a:ext cx="1602227" cy="140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b="1" kern="1200"/>
            <a:t>Validation</a:t>
          </a:r>
        </a:p>
      </dsp:txBody>
      <dsp:txXfrm>
        <a:off x="6063593" y="1467284"/>
        <a:ext cx="1602227" cy="1404446"/>
      </dsp:txXfrm>
    </dsp:sp>
    <dsp:sp modelId="{38822904-1360-4EDE-924A-2B4655273350}">
      <dsp:nvSpPr>
        <dsp:cNvPr id="0" name=""/>
        <dsp:cNvSpPr/>
      </dsp:nvSpPr>
      <dsp:spPr>
        <a:xfrm>
          <a:off x="7363513" y="806368"/>
          <a:ext cx="302307" cy="30230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31096B-3FC6-4CAE-BB19-4F49813481BE}">
      <dsp:nvSpPr>
        <dsp:cNvPr id="0" name=""/>
        <dsp:cNvSpPr/>
      </dsp:nvSpPr>
      <dsp:spPr>
        <a:xfrm rot="5400000">
          <a:off x="8203066" y="451665"/>
          <a:ext cx="1066552" cy="177472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5099F0-C2B5-4B0B-83C3-9D5DCA3C4A2C}">
      <dsp:nvSpPr>
        <dsp:cNvPr id="0" name=""/>
        <dsp:cNvSpPr/>
      </dsp:nvSpPr>
      <dsp:spPr>
        <a:xfrm>
          <a:off x="8025032" y="981924"/>
          <a:ext cx="1602227" cy="140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b="1" kern="1200"/>
            <a:t>Capacity Building</a:t>
          </a:r>
        </a:p>
      </dsp:txBody>
      <dsp:txXfrm>
        <a:off x="8025032" y="981924"/>
        <a:ext cx="1602227" cy="1404446"/>
      </dsp:txXfrm>
    </dsp:sp>
    <dsp:sp modelId="{A526971B-5C3B-4A65-B231-96F56999DC4D}">
      <dsp:nvSpPr>
        <dsp:cNvPr id="0" name=""/>
        <dsp:cNvSpPr/>
      </dsp:nvSpPr>
      <dsp:spPr>
        <a:xfrm>
          <a:off x="9324952" y="321008"/>
          <a:ext cx="302307" cy="30230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FFBF4C-68DC-4B7B-BADF-1623C6E70DC4}">
      <dsp:nvSpPr>
        <dsp:cNvPr id="0" name=""/>
        <dsp:cNvSpPr/>
      </dsp:nvSpPr>
      <dsp:spPr>
        <a:xfrm rot="5400000">
          <a:off x="10164505" y="-33694"/>
          <a:ext cx="1066552" cy="177472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2EA07F-CC46-41E6-83CE-D3C3D4D63091}">
      <dsp:nvSpPr>
        <dsp:cNvPr id="0" name=""/>
        <dsp:cNvSpPr/>
      </dsp:nvSpPr>
      <dsp:spPr>
        <a:xfrm>
          <a:off x="9986471" y="496564"/>
          <a:ext cx="1602227" cy="140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b="1" kern="1200" dirty="0"/>
            <a:t>Handing Over</a:t>
          </a:r>
        </a:p>
      </dsp:txBody>
      <dsp:txXfrm>
        <a:off x="9986471" y="496564"/>
        <a:ext cx="1602227" cy="1404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F3EB3-48C6-433A-9C0B-A77D50C20D1C}">
      <dsp:nvSpPr>
        <dsp:cNvPr id="0" name=""/>
        <dsp:cNvSpPr/>
      </dsp:nvSpPr>
      <dsp:spPr>
        <a:xfrm>
          <a:off x="0" y="0"/>
          <a:ext cx="8412480" cy="8978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dirty="0"/>
            <a:t>Strategic Thrusts</a:t>
          </a:r>
        </a:p>
      </dsp:txBody>
      <dsp:txXfrm>
        <a:off x="26296" y="26296"/>
        <a:ext cx="7367803" cy="845222"/>
      </dsp:txXfrm>
    </dsp:sp>
    <dsp:sp modelId="{04CD7711-6CCF-4482-8E86-3B3D388F7FE1}">
      <dsp:nvSpPr>
        <dsp:cNvPr id="0" name=""/>
        <dsp:cNvSpPr/>
      </dsp:nvSpPr>
      <dsp:spPr>
        <a:xfrm>
          <a:off x="704545" y="1061053"/>
          <a:ext cx="8412480" cy="8978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dirty="0"/>
            <a:t>Strategic Objectives</a:t>
          </a:r>
        </a:p>
      </dsp:txBody>
      <dsp:txXfrm>
        <a:off x="730841" y="1087349"/>
        <a:ext cx="7071763" cy="845222"/>
      </dsp:txXfrm>
    </dsp:sp>
    <dsp:sp modelId="{5752C8A5-4CE4-434E-A0A7-9025C71DC3A5}">
      <dsp:nvSpPr>
        <dsp:cNvPr id="0" name=""/>
        <dsp:cNvSpPr/>
      </dsp:nvSpPr>
      <dsp:spPr>
        <a:xfrm>
          <a:off x="1398574" y="2122106"/>
          <a:ext cx="8412480" cy="8978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dirty="0"/>
            <a:t>Strategic Actions</a:t>
          </a:r>
        </a:p>
      </dsp:txBody>
      <dsp:txXfrm>
        <a:off x="1424870" y="2148402"/>
        <a:ext cx="7082279" cy="845222"/>
      </dsp:txXfrm>
    </dsp:sp>
    <dsp:sp modelId="{635B1A88-E448-475C-B4D9-CE7EC4BF2864}">
      <dsp:nvSpPr>
        <dsp:cNvPr id="0" name=""/>
        <dsp:cNvSpPr/>
      </dsp:nvSpPr>
      <dsp:spPr>
        <a:xfrm>
          <a:off x="2103119" y="3183159"/>
          <a:ext cx="8412480" cy="8978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dirty="0"/>
            <a:t>Expected Outcomes</a:t>
          </a:r>
        </a:p>
      </dsp:txBody>
      <dsp:txXfrm>
        <a:off x="2129415" y="3209455"/>
        <a:ext cx="7071763" cy="845222"/>
      </dsp:txXfrm>
    </dsp:sp>
    <dsp:sp modelId="{FA6AB687-14C6-452A-A48D-7102E2DC3274}">
      <dsp:nvSpPr>
        <dsp:cNvPr id="0" name=""/>
        <dsp:cNvSpPr/>
      </dsp:nvSpPr>
      <dsp:spPr>
        <a:xfrm>
          <a:off x="7828900" y="687644"/>
          <a:ext cx="583579" cy="583579"/>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7960205" y="687644"/>
        <a:ext cx="320969" cy="439143"/>
      </dsp:txXfrm>
    </dsp:sp>
    <dsp:sp modelId="{A41D8B16-89BF-4B5D-B95E-CD61D9584800}">
      <dsp:nvSpPr>
        <dsp:cNvPr id="0" name=""/>
        <dsp:cNvSpPr/>
      </dsp:nvSpPr>
      <dsp:spPr>
        <a:xfrm>
          <a:off x="8533445" y="1748697"/>
          <a:ext cx="583579" cy="583579"/>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8664750" y="1748697"/>
        <a:ext cx="320969" cy="439143"/>
      </dsp:txXfrm>
    </dsp:sp>
    <dsp:sp modelId="{A5D3CEB1-E7FB-409C-99E7-03D3D3EBAC1F}">
      <dsp:nvSpPr>
        <dsp:cNvPr id="0" name=""/>
        <dsp:cNvSpPr/>
      </dsp:nvSpPr>
      <dsp:spPr>
        <a:xfrm>
          <a:off x="9227475" y="2809750"/>
          <a:ext cx="583579" cy="583579"/>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9358780" y="2809750"/>
        <a:ext cx="320969" cy="439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F9446-F9DF-44B9-8F0D-2ADE99B55477}">
      <dsp:nvSpPr>
        <dsp:cNvPr id="0" name=""/>
        <dsp:cNvSpPr/>
      </dsp:nvSpPr>
      <dsp:spPr>
        <a:xfrm>
          <a:off x="949" y="35735"/>
          <a:ext cx="3703367" cy="222202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Vision </a:t>
          </a:r>
        </a:p>
        <a:p>
          <a:pPr lvl="0" algn="ctr" defTabSz="977900">
            <a:lnSpc>
              <a:spcPct val="90000"/>
            </a:lnSpc>
            <a:spcBef>
              <a:spcPct val="0"/>
            </a:spcBef>
            <a:spcAft>
              <a:spcPct val="35000"/>
            </a:spcAft>
          </a:pPr>
          <a:r>
            <a:rPr lang="en-GB" sz="2200" kern="1200" dirty="0"/>
            <a:t>To be the </a:t>
          </a:r>
          <a:r>
            <a:rPr lang="en-GB" sz="2200" kern="1200" dirty="0">
              <a:solidFill>
                <a:srgbClr val="FF3300"/>
              </a:solidFill>
            </a:rPr>
            <a:t>foremost business </a:t>
          </a:r>
          <a:r>
            <a:rPr lang="en-GB" sz="2200" kern="1200" dirty="0"/>
            <a:t>organisation driving sustainable </a:t>
          </a:r>
          <a:r>
            <a:rPr lang="en-GB" sz="2200" kern="1200" dirty="0">
              <a:solidFill>
                <a:srgbClr val="FF3300"/>
              </a:solidFill>
            </a:rPr>
            <a:t>economic development </a:t>
          </a:r>
          <a:r>
            <a:rPr lang="en-GB" sz="2200" kern="1200" dirty="0"/>
            <a:t>and </a:t>
          </a:r>
          <a:r>
            <a:rPr lang="en-GB" sz="2200" kern="1200" dirty="0">
              <a:solidFill>
                <a:srgbClr val="FF3300"/>
              </a:solidFill>
            </a:rPr>
            <a:t>social transformation </a:t>
          </a:r>
          <a:r>
            <a:rPr lang="en-GB" sz="2200" kern="1200" dirty="0"/>
            <a:t>of Botswana</a:t>
          </a:r>
          <a:endParaRPr lang="en-US" sz="2200" kern="1200" dirty="0"/>
        </a:p>
      </dsp:txBody>
      <dsp:txXfrm>
        <a:off x="949" y="35735"/>
        <a:ext cx="3703367" cy="2222020"/>
      </dsp:txXfrm>
    </dsp:sp>
    <dsp:sp modelId="{8F16BFBF-F644-4187-8610-597CCB6F396E}">
      <dsp:nvSpPr>
        <dsp:cNvPr id="0" name=""/>
        <dsp:cNvSpPr/>
      </dsp:nvSpPr>
      <dsp:spPr>
        <a:xfrm>
          <a:off x="4011474" y="11360"/>
          <a:ext cx="3703367" cy="222202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Mission</a:t>
          </a:r>
        </a:p>
        <a:p>
          <a:pPr lvl="0" algn="ctr" defTabSz="977900">
            <a:lnSpc>
              <a:spcPct val="90000"/>
            </a:lnSpc>
            <a:spcBef>
              <a:spcPct val="0"/>
            </a:spcBef>
            <a:spcAft>
              <a:spcPct val="35000"/>
            </a:spcAft>
          </a:pPr>
          <a:r>
            <a:rPr lang="en-GB" sz="2200" kern="1200" dirty="0"/>
            <a:t>To serve as the </a:t>
          </a:r>
          <a:r>
            <a:rPr lang="en-GB" sz="2200" kern="1200" dirty="0">
              <a:solidFill>
                <a:srgbClr val="002060"/>
              </a:solidFill>
            </a:rPr>
            <a:t>unified voice </a:t>
          </a:r>
          <a:r>
            <a:rPr lang="en-GB" sz="2200" kern="1200" dirty="0"/>
            <a:t>of business striving to </a:t>
          </a:r>
          <a:r>
            <a:rPr lang="en-GB" sz="2200" kern="1200" dirty="0">
              <a:solidFill>
                <a:srgbClr val="002060"/>
              </a:solidFill>
            </a:rPr>
            <a:t>enhance business environment</a:t>
          </a:r>
          <a:r>
            <a:rPr lang="en-GB" sz="2200" kern="1200" dirty="0"/>
            <a:t>, the </a:t>
          </a:r>
          <a:r>
            <a:rPr lang="en-GB" sz="2200" kern="1200" dirty="0">
              <a:solidFill>
                <a:srgbClr val="002060"/>
              </a:solidFill>
            </a:rPr>
            <a:t>vitality and competitiveness </a:t>
          </a:r>
          <a:r>
            <a:rPr lang="en-GB" sz="2200" kern="1200" dirty="0"/>
            <a:t>of private sector in Botswana </a:t>
          </a:r>
          <a:endParaRPr lang="en-US" sz="2200" kern="1200" dirty="0"/>
        </a:p>
      </dsp:txBody>
      <dsp:txXfrm>
        <a:off x="4011474" y="11360"/>
        <a:ext cx="3703367" cy="2222020"/>
      </dsp:txXfrm>
    </dsp:sp>
    <dsp:sp modelId="{65FCF25A-A966-4904-A576-75757630E113}">
      <dsp:nvSpPr>
        <dsp:cNvPr id="0" name=""/>
        <dsp:cNvSpPr/>
      </dsp:nvSpPr>
      <dsp:spPr>
        <a:xfrm>
          <a:off x="883517" y="2486350"/>
          <a:ext cx="6024897" cy="2460621"/>
        </a:xfrm>
        <a:prstGeom prst="rect">
          <a:avLst/>
        </a:prstGeom>
        <a:solidFill>
          <a:srgbClr val="00AA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kern="1200" dirty="0"/>
        </a:p>
      </dsp:txBody>
      <dsp:txXfrm>
        <a:off x="883517" y="2486350"/>
        <a:ext cx="6024897" cy="2460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A15EA-1FF2-47CA-BDCC-F9FC2858BB40}">
      <dsp:nvSpPr>
        <dsp:cNvPr id="0" name=""/>
        <dsp:cNvSpPr/>
      </dsp:nvSpPr>
      <dsp:spPr>
        <a:xfrm>
          <a:off x="1305012" y="301918"/>
          <a:ext cx="2293523" cy="2293523"/>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kern="1200" dirty="0"/>
            <a:t>Legal &amp; Regulations challenges</a:t>
          </a:r>
          <a:endParaRPr lang="en-US" sz="1900" b="1" kern="1200" dirty="0"/>
        </a:p>
      </dsp:txBody>
      <dsp:txXfrm>
        <a:off x="1976769" y="973675"/>
        <a:ext cx="1621766" cy="1621766"/>
      </dsp:txXfrm>
    </dsp:sp>
    <dsp:sp modelId="{80F6E86A-DEF0-4A9A-9C98-8DEB99CAE97C}">
      <dsp:nvSpPr>
        <dsp:cNvPr id="0" name=""/>
        <dsp:cNvSpPr/>
      </dsp:nvSpPr>
      <dsp:spPr>
        <a:xfrm rot="5400000">
          <a:off x="3704472" y="301918"/>
          <a:ext cx="2293523" cy="2293523"/>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Programmatic Challenges</a:t>
          </a:r>
        </a:p>
      </dsp:txBody>
      <dsp:txXfrm rot="-5400000">
        <a:off x="3704472" y="973675"/>
        <a:ext cx="1621766" cy="1621766"/>
      </dsp:txXfrm>
    </dsp:sp>
    <dsp:sp modelId="{743D72BB-C5C6-4ACA-8240-4AD647F5F495}">
      <dsp:nvSpPr>
        <dsp:cNvPr id="0" name=""/>
        <dsp:cNvSpPr/>
      </dsp:nvSpPr>
      <dsp:spPr>
        <a:xfrm rot="10800000">
          <a:off x="3704472" y="2701378"/>
          <a:ext cx="2293523" cy="2293523"/>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kern="1200" dirty="0"/>
            <a:t>Institutional Leadership challenges</a:t>
          </a:r>
        </a:p>
      </dsp:txBody>
      <dsp:txXfrm rot="10800000">
        <a:off x="3704472" y="2701378"/>
        <a:ext cx="1621766" cy="1621766"/>
      </dsp:txXfrm>
    </dsp:sp>
    <dsp:sp modelId="{E65176DA-EE91-4E77-9C41-E89C65EA10A8}">
      <dsp:nvSpPr>
        <dsp:cNvPr id="0" name=""/>
        <dsp:cNvSpPr/>
      </dsp:nvSpPr>
      <dsp:spPr>
        <a:xfrm rot="16200000">
          <a:off x="1323980" y="2718969"/>
          <a:ext cx="2293523" cy="2293523"/>
        </a:xfrm>
        <a:prstGeom prst="pieWedge">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kern="1200" dirty="0"/>
            <a:t>BB: </a:t>
          </a:r>
          <a:r>
            <a:rPr lang="fr-FR" sz="1900" b="1" kern="1200" dirty="0"/>
            <a:t>Most Creative, Innovative &amp; </a:t>
          </a:r>
          <a:r>
            <a:rPr lang="fr-FR" sz="1900" b="1" kern="1200" dirty="0" err="1"/>
            <a:t>Passionate</a:t>
          </a:r>
          <a:r>
            <a:rPr lang="fr-FR" sz="1900" b="1" kern="1200" dirty="0"/>
            <a:t> organisation</a:t>
          </a:r>
          <a:endParaRPr lang="en-GB" sz="1900" b="1" kern="1200" dirty="0"/>
        </a:p>
      </dsp:txBody>
      <dsp:txXfrm rot="5400000">
        <a:off x="1995737" y="2718969"/>
        <a:ext cx="1621766" cy="1621766"/>
      </dsp:txXfrm>
    </dsp:sp>
    <dsp:sp modelId="{6C1E62F0-3023-429D-BC25-CB446CB5B09D}">
      <dsp:nvSpPr>
        <dsp:cNvPr id="0" name=""/>
        <dsp:cNvSpPr/>
      </dsp:nvSpPr>
      <dsp:spPr>
        <a:xfrm>
          <a:off x="3255566" y="2171696"/>
          <a:ext cx="791874" cy="688586"/>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9AEEC-203F-4448-9CA7-4A9069B121BF}">
      <dsp:nvSpPr>
        <dsp:cNvPr id="0" name=""/>
        <dsp:cNvSpPr/>
      </dsp:nvSpPr>
      <dsp:spPr>
        <a:xfrm rot="10800000">
          <a:off x="3255566" y="2436537"/>
          <a:ext cx="791874" cy="688586"/>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1DE19-F3EF-4872-BDF8-081E41A64209}">
      <dsp:nvSpPr>
        <dsp:cNvPr id="0" name=""/>
        <dsp:cNvSpPr/>
      </dsp:nvSpPr>
      <dsp:spPr>
        <a:xfrm>
          <a:off x="63508" y="243723"/>
          <a:ext cx="5096779" cy="2091447"/>
        </a:xfrm>
        <a:prstGeom prst="rect">
          <a:avLst/>
        </a:prstGeom>
        <a:solidFill>
          <a:schemeClr val="lt1">
            <a:alpha val="40000"/>
            <a:hueOff val="0"/>
            <a:satOff val="0"/>
            <a:lumOff val="0"/>
            <a:alphaOff val="0"/>
          </a:schemeClr>
        </a:solidFill>
        <a:ln w="12700" cap="flat" cmpd="sng" algn="ctr">
          <a:solidFill>
            <a:srgbClr val="3333CC"/>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18" tIns="68580" rIns="68580" bIns="68580" numCol="1" spcCol="1270" anchor="t" anchorCtr="0">
          <a:noAutofit/>
        </a:bodyPr>
        <a:lstStyle/>
        <a:p>
          <a:pPr lvl="0" algn="l" defTabSz="800100">
            <a:lnSpc>
              <a:spcPct val="90000"/>
            </a:lnSpc>
            <a:spcBef>
              <a:spcPct val="0"/>
            </a:spcBef>
            <a:spcAft>
              <a:spcPct val="35000"/>
            </a:spcAft>
          </a:pPr>
          <a:r>
            <a:rPr lang="en-GB" sz="1800" b="1" kern="1200" dirty="0"/>
            <a:t>Legal &amp; Regulatory challenges</a:t>
          </a:r>
        </a:p>
        <a:p>
          <a:pPr marL="171450" lvl="1" indent="-171450" algn="l" defTabSz="800100">
            <a:lnSpc>
              <a:spcPct val="90000"/>
            </a:lnSpc>
            <a:spcBef>
              <a:spcPct val="0"/>
            </a:spcBef>
            <a:spcAft>
              <a:spcPct val="15000"/>
            </a:spcAft>
            <a:buChar char="••"/>
          </a:pPr>
          <a:r>
            <a:rPr lang="en-GB" sz="1800" kern="1200" dirty="0"/>
            <a:t>Legal &amp; Regulating &amp; Administrative framework</a:t>
          </a:r>
        </a:p>
        <a:p>
          <a:pPr marL="171450" lvl="1" indent="-171450" algn="l" defTabSz="800100">
            <a:lnSpc>
              <a:spcPct val="90000"/>
            </a:lnSpc>
            <a:spcBef>
              <a:spcPct val="0"/>
            </a:spcBef>
            <a:spcAft>
              <a:spcPct val="15000"/>
            </a:spcAft>
            <a:buChar char="••"/>
          </a:pPr>
          <a:r>
            <a:rPr lang="en-GB" sz="1800" kern="1200" dirty="0"/>
            <a:t>Business registration &amp; licensing</a:t>
          </a:r>
        </a:p>
        <a:p>
          <a:pPr marL="171450" lvl="1" indent="-171450" algn="l" defTabSz="800100">
            <a:lnSpc>
              <a:spcPct val="90000"/>
            </a:lnSpc>
            <a:spcBef>
              <a:spcPct val="0"/>
            </a:spcBef>
            <a:spcAft>
              <a:spcPct val="15000"/>
            </a:spcAft>
            <a:buChar char="••"/>
          </a:pPr>
          <a:r>
            <a:rPr lang="en-GB" sz="1800" kern="1200" dirty="0"/>
            <a:t>Taxation</a:t>
          </a:r>
        </a:p>
      </dsp:txBody>
      <dsp:txXfrm>
        <a:off x="63508" y="243723"/>
        <a:ext cx="5096779" cy="2091447"/>
      </dsp:txXfrm>
    </dsp:sp>
    <dsp:sp modelId="{66471473-90F0-491E-919C-3CC2487F3631}">
      <dsp:nvSpPr>
        <dsp:cNvPr id="0" name=""/>
        <dsp:cNvSpPr/>
      </dsp:nvSpPr>
      <dsp:spPr>
        <a:xfrm>
          <a:off x="90771" y="559271"/>
          <a:ext cx="557549" cy="69587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017AE-BF84-4661-BC95-D732F38EEB45}">
      <dsp:nvSpPr>
        <dsp:cNvPr id="0" name=""/>
        <dsp:cNvSpPr/>
      </dsp:nvSpPr>
      <dsp:spPr>
        <a:xfrm>
          <a:off x="5322437" y="242600"/>
          <a:ext cx="5187196" cy="2091113"/>
        </a:xfrm>
        <a:prstGeom prst="rect">
          <a:avLst/>
        </a:prstGeom>
        <a:solidFill>
          <a:schemeClr val="lt1">
            <a:alpha val="40000"/>
            <a:hueOff val="0"/>
            <a:satOff val="0"/>
            <a:lumOff val="0"/>
            <a:alphaOff val="0"/>
          </a:schemeClr>
        </a:solidFill>
        <a:ln w="12700" cap="flat" cmpd="sng" algn="ctr">
          <a:solidFill>
            <a:srgbClr val="3333CC"/>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18" tIns="68580" rIns="68580" bIns="68580" numCol="1" spcCol="1270" anchor="t" anchorCtr="0">
          <a:noAutofit/>
        </a:bodyPr>
        <a:lstStyle/>
        <a:p>
          <a:pPr lvl="0" algn="l" defTabSz="800100">
            <a:lnSpc>
              <a:spcPct val="90000"/>
            </a:lnSpc>
            <a:spcBef>
              <a:spcPct val="0"/>
            </a:spcBef>
            <a:spcAft>
              <a:spcPct val="35000"/>
            </a:spcAft>
          </a:pPr>
          <a:r>
            <a:rPr lang="en-GB" sz="1800" b="1" kern="1200" dirty="0"/>
            <a:t>Programmatic challenges</a:t>
          </a:r>
        </a:p>
        <a:p>
          <a:pPr marL="114300" lvl="1" indent="-114300" algn="l" defTabSz="666750">
            <a:lnSpc>
              <a:spcPct val="90000"/>
            </a:lnSpc>
            <a:spcBef>
              <a:spcPct val="0"/>
            </a:spcBef>
            <a:spcAft>
              <a:spcPct val="15000"/>
            </a:spcAft>
            <a:buChar char="••"/>
          </a:pPr>
          <a:r>
            <a:rPr lang="en-GB" sz="1500" kern="1200" dirty="0"/>
            <a:t>Access to resources (land, finance, technology, infrastructure)</a:t>
          </a:r>
        </a:p>
        <a:p>
          <a:pPr marL="114300" lvl="1" indent="-114300" algn="l" defTabSz="666750">
            <a:lnSpc>
              <a:spcPct val="90000"/>
            </a:lnSpc>
            <a:spcBef>
              <a:spcPct val="0"/>
            </a:spcBef>
            <a:spcAft>
              <a:spcPct val="15000"/>
            </a:spcAft>
            <a:buChar char="••"/>
          </a:pPr>
          <a:r>
            <a:rPr lang="en-GB" sz="1500" kern="1200" dirty="0"/>
            <a:t>Operating a Business (factors of production)</a:t>
          </a:r>
        </a:p>
        <a:p>
          <a:pPr marL="114300" lvl="1" indent="-114300" algn="l" defTabSz="666750">
            <a:lnSpc>
              <a:spcPct val="90000"/>
            </a:lnSpc>
            <a:spcBef>
              <a:spcPct val="0"/>
            </a:spcBef>
            <a:spcAft>
              <a:spcPct val="15000"/>
            </a:spcAft>
            <a:buChar char="••"/>
          </a:pPr>
          <a:r>
            <a:rPr lang="en-GB" sz="1500" kern="1200" dirty="0"/>
            <a:t>Linking to market (</a:t>
          </a:r>
          <a:r>
            <a:rPr lang="en-GB" sz="1500" kern="1200" dirty="0" smtClean="0"/>
            <a:t>quality, quantity, price, logistics)</a:t>
          </a:r>
          <a:endParaRPr lang="en-GB" sz="1500" kern="1200" dirty="0"/>
        </a:p>
        <a:p>
          <a:pPr marL="114300" lvl="1" indent="-114300" algn="l" defTabSz="666750">
            <a:lnSpc>
              <a:spcPct val="90000"/>
            </a:lnSpc>
            <a:spcBef>
              <a:spcPct val="0"/>
            </a:spcBef>
            <a:spcAft>
              <a:spcPct val="15000"/>
            </a:spcAft>
            <a:buChar char="••"/>
          </a:pPr>
          <a:r>
            <a:rPr lang="en-GB" sz="1500" kern="1200" dirty="0"/>
            <a:t>Fair competition (Procurement</a:t>
          </a:r>
          <a:r>
            <a:rPr lang="en-GB" sz="1500" kern="1200" dirty="0" smtClean="0"/>
            <a:t>, Protection, </a:t>
          </a:r>
          <a:r>
            <a:rPr lang="en-GB" sz="1500" kern="1200" dirty="0"/>
            <a:t>competition policy, International trade agreement)</a:t>
          </a:r>
        </a:p>
        <a:p>
          <a:pPr marL="114300" lvl="1" indent="-114300" algn="l" defTabSz="666750">
            <a:lnSpc>
              <a:spcPct val="90000"/>
            </a:lnSpc>
            <a:spcBef>
              <a:spcPct val="0"/>
            </a:spcBef>
            <a:spcAft>
              <a:spcPct val="15000"/>
            </a:spcAft>
            <a:buChar char="••"/>
          </a:pPr>
          <a:r>
            <a:rPr lang="en-GB" sz="1500" kern="1200" dirty="0"/>
            <a:t>Industrial Peace &amp; Harmony</a:t>
          </a:r>
        </a:p>
      </dsp:txBody>
      <dsp:txXfrm>
        <a:off x="5322437" y="242600"/>
        <a:ext cx="5187196" cy="2091113"/>
      </dsp:txXfrm>
    </dsp:sp>
    <dsp:sp modelId="{31C959E1-8D4F-4B28-8065-982480702C84}">
      <dsp:nvSpPr>
        <dsp:cNvPr id="0" name=""/>
        <dsp:cNvSpPr/>
      </dsp:nvSpPr>
      <dsp:spPr>
        <a:xfrm>
          <a:off x="5405351" y="563645"/>
          <a:ext cx="766296" cy="9945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EC8C5-303E-4166-89D6-E65A1C82F7CC}">
      <dsp:nvSpPr>
        <dsp:cNvPr id="0" name=""/>
        <dsp:cNvSpPr/>
      </dsp:nvSpPr>
      <dsp:spPr>
        <a:xfrm>
          <a:off x="2709410" y="2516161"/>
          <a:ext cx="5096779" cy="1592743"/>
        </a:xfrm>
        <a:prstGeom prst="rect">
          <a:avLst/>
        </a:prstGeom>
        <a:solidFill>
          <a:schemeClr val="lt1">
            <a:alpha val="40000"/>
            <a:hueOff val="0"/>
            <a:satOff val="0"/>
            <a:lumOff val="0"/>
            <a:alphaOff val="0"/>
          </a:schemeClr>
        </a:solidFill>
        <a:ln w="12700" cap="flat" cmpd="sng" algn="ctr">
          <a:solidFill>
            <a:srgbClr val="3333CC"/>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18" tIns="68580" rIns="68580" bIns="68580" numCol="1" spcCol="1270" anchor="t" anchorCtr="0">
          <a:noAutofit/>
        </a:bodyPr>
        <a:lstStyle/>
        <a:p>
          <a:pPr lvl="0" algn="l" defTabSz="800100">
            <a:lnSpc>
              <a:spcPct val="90000"/>
            </a:lnSpc>
            <a:spcBef>
              <a:spcPct val="0"/>
            </a:spcBef>
            <a:spcAft>
              <a:spcPct val="35000"/>
            </a:spcAft>
          </a:pPr>
          <a:r>
            <a:rPr lang="en-GB" sz="1800" b="1" kern="1200" dirty="0"/>
            <a:t>Institutional leadership challenges</a:t>
          </a:r>
        </a:p>
        <a:p>
          <a:pPr marL="171450" lvl="1" indent="-171450" algn="l" defTabSz="800100">
            <a:lnSpc>
              <a:spcPct val="90000"/>
            </a:lnSpc>
            <a:spcBef>
              <a:spcPct val="0"/>
            </a:spcBef>
            <a:spcAft>
              <a:spcPct val="15000"/>
            </a:spcAft>
            <a:buChar char="••"/>
          </a:pPr>
          <a:r>
            <a:rPr lang="en-GB" sz="1800" b="0" kern="1200" dirty="0"/>
            <a:t>Institutional alignment</a:t>
          </a:r>
        </a:p>
        <a:p>
          <a:pPr marL="171450" lvl="1" indent="-171450" algn="l" defTabSz="800100">
            <a:lnSpc>
              <a:spcPct val="90000"/>
            </a:lnSpc>
            <a:spcBef>
              <a:spcPct val="0"/>
            </a:spcBef>
            <a:spcAft>
              <a:spcPct val="15000"/>
            </a:spcAft>
            <a:buChar char="••"/>
          </a:pPr>
          <a:r>
            <a:rPr lang="en-GB" sz="1800" b="0" kern="1200" dirty="0"/>
            <a:t>Collaborative partnership</a:t>
          </a:r>
        </a:p>
      </dsp:txBody>
      <dsp:txXfrm>
        <a:off x="2709410" y="2516161"/>
        <a:ext cx="5096779" cy="1592743"/>
      </dsp:txXfrm>
    </dsp:sp>
    <dsp:sp modelId="{1EEB0BC3-23C3-40F6-A9A9-08E4FD5990A9}">
      <dsp:nvSpPr>
        <dsp:cNvPr id="0" name=""/>
        <dsp:cNvSpPr/>
      </dsp:nvSpPr>
      <dsp:spPr>
        <a:xfrm>
          <a:off x="2739405" y="2535149"/>
          <a:ext cx="630197" cy="84599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5000" r="-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A8B0-C183-4881-9461-5DD3A05EB3EF}">
      <dsp:nvSpPr>
        <dsp:cNvPr id="0" name=""/>
        <dsp:cNvSpPr/>
      </dsp:nvSpPr>
      <dsp:spPr>
        <a:xfrm>
          <a:off x="8593" y="44550"/>
          <a:ext cx="5279078" cy="15837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7165" tIns="417165" rIns="417165" bIns="417165" numCol="1" spcCol="1270" anchor="ctr" anchorCtr="0">
          <a:noAutofit/>
        </a:bodyPr>
        <a:lstStyle/>
        <a:p>
          <a:pPr lvl="0" algn="ctr" defTabSz="1155700">
            <a:lnSpc>
              <a:spcPct val="90000"/>
            </a:lnSpc>
            <a:spcBef>
              <a:spcPct val="0"/>
            </a:spcBef>
            <a:spcAft>
              <a:spcPct val="35000"/>
            </a:spcAft>
          </a:pPr>
          <a:r>
            <a:rPr lang="en-GB" sz="2600" b="1" kern="1200" dirty="0"/>
            <a:t>Public Sector Strategic Approach to Private Sector</a:t>
          </a:r>
        </a:p>
      </dsp:txBody>
      <dsp:txXfrm>
        <a:off x="8593" y="44550"/>
        <a:ext cx="5279078" cy="1583723"/>
      </dsp:txXfrm>
    </dsp:sp>
    <dsp:sp modelId="{83A6755B-661F-4D80-ACAE-E470CAD07775}">
      <dsp:nvSpPr>
        <dsp:cNvPr id="0" name=""/>
        <dsp:cNvSpPr/>
      </dsp:nvSpPr>
      <dsp:spPr>
        <a:xfrm>
          <a:off x="8593" y="1628274"/>
          <a:ext cx="5279078" cy="281983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456" tIns="521456" rIns="521456" bIns="521456" numCol="1" spcCol="1270" anchor="t" anchorCtr="0">
          <a:noAutofit/>
        </a:bodyPr>
        <a:lstStyle/>
        <a:p>
          <a:pPr lvl="0" algn="l" defTabSz="889000">
            <a:lnSpc>
              <a:spcPct val="90000"/>
            </a:lnSpc>
            <a:spcBef>
              <a:spcPct val="0"/>
            </a:spcBef>
            <a:spcAft>
              <a:spcPct val="35000"/>
            </a:spcAft>
            <a:buFont typeface="Arial" panose="020B0604020202020204" pitchFamily="34" charset="0"/>
            <a:buChar char="•"/>
          </a:pPr>
          <a:r>
            <a:rPr lang="en-GB" sz="2000" kern="1200" dirty="0"/>
            <a:t>Poverty alleviation</a:t>
          </a:r>
        </a:p>
        <a:p>
          <a:pPr lvl="0" algn="l" defTabSz="889000">
            <a:lnSpc>
              <a:spcPct val="90000"/>
            </a:lnSpc>
            <a:spcBef>
              <a:spcPct val="0"/>
            </a:spcBef>
            <a:spcAft>
              <a:spcPct val="35000"/>
            </a:spcAft>
            <a:buFont typeface="Arial" panose="020B0604020202020204" pitchFamily="34" charset="0"/>
            <a:buChar char="•"/>
          </a:pPr>
          <a:r>
            <a:rPr lang="en-GB" sz="2000" kern="1200" dirty="0"/>
            <a:t>Promoting sustainable &amp; Inclusive development &amp; growth</a:t>
          </a:r>
        </a:p>
        <a:p>
          <a:pPr lvl="0" algn="l" defTabSz="889000">
            <a:lnSpc>
              <a:spcPct val="90000"/>
            </a:lnSpc>
            <a:spcBef>
              <a:spcPct val="0"/>
            </a:spcBef>
            <a:spcAft>
              <a:spcPct val="35000"/>
            </a:spcAft>
            <a:buFont typeface="Arial" panose="020B0604020202020204" pitchFamily="34" charset="0"/>
            <a:buChar char="•"/>
          </a:pPr>
          <a:r>
            <a:rPr lang="en-GB" sz="2000" kern="1200" dirty="0"/>
            <a:t>Promote social </a:t>
          </a:r>
          <a:r>
            <a:rPr lang="en-GB" sz="2000" kern="1200" dirty="0" smtClean="0"/>
            <a:t>stability</a:t>
          </a:r>
        </a:p>
        <a:p>
          <a:pPr lvl="0" algn="l" defTabSz="889000">
            <a:lnSpc>
              <a:spcPct val="90000"/>
            </a:lnSpc>
            <a:spcBef>
              <a:spcPct val="0"/>
            </a:spcBef>
            <a:spcAft>
              <a:spcPct val="35000"/>
            </a:spcAft>
            <a:buFont typeface="Arial" panose="020B0604020202020204" pitchFamily="34" charset="0"/>
            <a:buChar char="•"/>
          </a:pPr>
          <a:r>
            <a:rPr lang="en-GB" sz="2000" kern="1200" dirty="0" smtClean="0"/>
            <a:t>Industrial Peace &amp; Harmony</a:t>
          </a:r>
          <a:endParaRPr lang="en-GB" sz="2000" kern="1200" dirty="0"/>
        </a:p>
      </dsp:txBody>
      <dsp:txXfrm>
        <a:off x="8593" y="1628274"/>
        <a:ext cx="5279078" cy="2819830"/>
      </dsp:txXfrm>
    </dsp:sp>
    <dsp:sp modelId="{3A0EE0A4-F793-4186-8438-D1496766A0DF}">
      <dsp:nvSpPr>
        <dsp:cNvPr id="0" name=""/>
        <dsp:cNvSpPr/>
      </dsp:nvSpPr>
      <dsp:spPr>
        <a:xfrm>
          <a:off x="5395567" y="44550"/>
          <a:ext cx="5279078" cy="1583723"/>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7165" tIns="417165" rIns="417165" bIns="417165" numCol="1" spcCol="1270" anchor="ctr" anchorCtr="0">
          <a:noAutofit/>
        </a:bodyPr>
        <a:lstStyle/>
        <a:p>
          <a:pPr lvl="0" algn="ctr" defTabSz="1155700">
            <a:lnSpc>
              <a:spcPct val="90000"/>
            </a:lnSpc>
            <a:spcBef>
              <a:spcPct val="0"/>
            </a:spcBef>
            <a:spcAft>
              <a:spcPct val="35000"/>
            </a:spcAft>
          </a:pPr>
          <a:r>
            <a:rPr lang="en-GB" sz="2600" b="1" kern="1200" dirty="0"/>
            <a:t>Private Sector approach to Business</a:t>
          </a:r>
        </a:p>
      </dsp:txBody>
      <dsp:txXfrm>
        <a:off x="5395567" y="44550"/>
        <a:ext cx="5279078" cy="1583723"/>
      </dsp:txXfrm>
    </dsp:sp>
    <dsp:sp modelId="{58603C72-BD90-4A92-A60F-4EFB260C3B1D}">
      <dsp:nvSpPr>
        <dsp:cNvPr id="0" name=""/>
        <dsp:cNvSpPr/>
      </dsp:nvSpPr>
      <dsp:spPr>
        <a:xfrm>
          <a:off x="5404161" y="1672824"/>
          <a:ext cx="5279078" cy="281983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456" tIns="521456" rIns="521456" bIns="521456" numCol="1" spcCol="1270" anchor="t" anchorCtr="0">
          <a:noAutofit/>
        </a:bodyPr>
        <a:lstStyle/>
        <a:p>
          <a:pPr lvl="0" algn="l" defTabSz="889000">
            <a:lnSpc>
              <a:spcPct val="90000"/>
            </a:lnSpc>
            <a:spcBef>
              <a:spcPct val="0"/>
            </a:spcBef>
            <a:spcAft>
              <a:spcPct val="35000"/>
            </a:spcAft>
          </a:pPr>
          <a:r>
            <a:rPr lang="en-GB" sz="2000" kern="1200" dirty="0" smtClean="0"/>
            <a:t>Maximize Opportunities</a:t>
          </a:r>
        </a:p>
        <a:p>
          <a:pPr lvl="0" algn="l" defTabSz="889000">
            <a:lnSpc>
              <a:spcPct val="90000"/>
            </a:lnSpc>
            <a:spcBef>
              <a:spcPct val="0"/>
            </a:spcBef>
            <a:spcAft>
              <a:spcPct val="35000"/>
            </a:spcAft>
          </a:pPr>
          <a:r>
            <a:rPr lang="en-GB" sz="2000" kern="1200" dirty="0" smtClean="0"/>
            <a:t>Protection</a:t>
          </a:r>
          <a:endParaRPr lang="en-GB" sz="2000" kern="1200" dirty="0"/>
        </a:p>
        <a:p>
          <a:pPr lvl="0" algn="l" defTabSz="889000">
            <a:lnSpc>
              <a:spcPct val="90000"/>
            </a:lnSpc>
            <a:spcBef>
              <a:spcPct val="0"/>
            </a:spcBef>
            <a:spcAft>
              <a:spcPct val="35000"/>
            </a:spcAft>
          </a:pPr>
          <a:r>
            <a:rPr lang="en-GB" sz="2000" kern="1200" dirty="0"/>
            <a:t>Clear, transparent, equitable, easily accessible, predictable and rule-base legal, regulatory&amp; administration </a:t>
          </a:r>
          <a:r>
            <a:rPr lang="en-GB" sz="2000" kern="1200" dirty="0" smtClean="0"/>
            <a:t>framework</a:t>
          </a:r>
          <a:endParaRPr lang="en-GB" sz="2000" kern="1200" dirty="0"/>
        </a:p>
      </dsp:txBody>
      <dsp:txXfrm>
        <a:off x="5404161" y="1672824"/>
        <a:ext cx="5279078" cy="28198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A0E36-CC58-4E47-9F61-6F0663A8F9BE}">
      <dsp:nvSpPr>
        <dsp:cNvPr id="0" name=""/>
        <dsp:cNvSpPr/>
      </dsp:nvSpPr>
      <dsp:spPr>
        <a:xfrm>
          <a:off x="3080" y="451850"/>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Transparency &amp; Good Governance</a:t>
          </a:r>
        </a:p>
      </dsp:txBody>
      <dsp:txXfrm>
        <a:off x="3080" y="451850"/>
        <a:ext cx="2444055" cy="1466433"/>
      </dsp:txXfrm>
    </dsp:sp>
    <dsp:sp modelId="{AE196431-BAF0-4686-91D8-91B62FD58D52}">
      <dsp:nvSpPr>
        <dsp:cNvPr id="0" name=""/>
        <dsp:cNvSpPr/>
      </dsp:nvSpPr>
      <dsp:spPr>
        <a:xfrm>
          <a:off x="2691541" y="451850"/>
          <a:ext cx="2444055" cy="1466433"/>
        </a:xfrm>
        <a:prstGeom prst="rect">
          <a:avLst/>
        </a:prstGeom>
        <a:solidFill>
          <a:schemeClr val="accent5">
            <a:hueOff val="-1126424"/>
            <a:satOff val="-2903"/>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Ethical Business Practices</a:t>
          </a:r>
        </a:p>
      </dsp:txBody>
      <dsp:txXfrm>
        <a:off x="2691541" y="451850"/>
        <a:ext cx="2444055" cy="1466433"/>
      </dsp:txXfrm>
    </dsp:sp>
    <dsp:sp modelId="{218D650D-B9D7-4BDB-AC99-BE05401A6EE3}">
      <dsp:nvSpPr>
        <dsp:cNvPr id="0" name=""/>
        <dsp:cNvSpPr/>
      </dsp:nvSpPr>
      <dsp:spPr>
        <a:xfrm>
          <a:off x="5380002" y="451850"/>
          <a:ext cx="2444055" cy="1466433"/>
        </a:xfrm>
        <a:prstGeom prst="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Participation in Community Affairs</a:t>
          </a:r>
        </a:p>
      </dsp:txBody>
      <dsp:txXfrm>
        <a:off x="5380002" y="451850"/>
        <a:ext cx="2444055" cy="1466433"/>
      </dsp:txXfrm>
    </dsp:sp>
    <dsp:sp modelId="{CE7B3FC9-0417-4F28-B0C6-E6CD0F87ED7F}">
      <dsp:nvSpPr>
        <dsp:cNvPr id="0" name=""/>
        <dsp:cNvSpPr/>
      </dsp:nvSpPr>
      <dsp:spPr>
        <a:xfrm>
          <a:off x="8068463" y="451850"/>
          <a:ext cx="2444055" cy="1466433"/>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Promoting industrial peace &amp; harmony</a:t>
          </a:r>
        </a:p>
      </dsp:txBody>
      <dsp:txXfrm>
        <a:off x="8068463" y="451850"/>
        <a:ext cx="2444055" cy="1466433"/>
      </dsp:txXfrm>
    </dsp:sp>
    <dsp:sp modelId="{285EEDEC-F9F4-4018-96BF-8AB9A78B0855}">
      <dsp:nvSpPr>
        <dsp:cNvPr id="0" name=""/>
        <dsp:cNvSpPr/>
      </dsp:nvSpPr>
      <dsp:spPr>
        <a:xfrm>
          <a:off x="1347311" y="2162689"/>
          <a:ext cx="2444055" cy="1466433"/>
        </a:xfrm>
        <a:prstGeom prst="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Promoting inclusive &amp; sustainable</a:t>
          </a:r>
        </a:p>
      </dsp:txBody>
      <dsp:txXfrm>
        <a:off x="1347311" y="2162689"/>
        <a:ext cx="2444055" cy="1466433"/>
      </dsp:txXfrm>
    </dsp:sp>
    <dsp:sp modelId="{5F1FD568-2BC6-4224-AAA7-B92BF749EE90}">
      <dsp:nvSpPr>
        <dsp:cNvPr id="0" name=""/>
        <dsp:cNvSpPr/>
      </dsp:nvSpPr>
      <dsp:spPr>
        <a:xfrm>
          <a:off x="4035772" y="2162689"/>
          <a:ext cx="2444055" cy="1466433"/>
        </a:xfrm>
        <a:prstGeom prst="rect">
          <a:avLst/>
        </a:prstGeom>
        <a:solidFill>
          <a:schemeClr val="accent5">
            <a:hueOff val="-5632119"/>
            <a:satOff val="-14516"/>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Promoting geographically balanced dual</a:t>
          </a:r>
        </a:p>
      </dsp:txBody>
      <dsp:txXfrm>
        <a:off x="4035772" y="2162689"/>
        <a:ext cx="2444055" cy="1466433"/>
      </dsp:txXfrm>
    </dsp:sp>
    <dsp:sp modelId="{6FF9E700-93EC-480D-9654-F34B4E32D9E4}">
      <dsp:nvSpPr>
        <dsp:cNvPr id="0" name=""/>
        <dsp:cNvSpPr/>
      </dsp:nvSpPr>
      <dsp:spPr>
        <a:xfrm>
          <a:off x="6724233" y="2162689"/>
          <a:ext cx="2444055" cy="1466433"/>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Promoting </a:t>
          </a:r>
          <a:r>
            <a:rPr lang="en-US" sz="2700" kern="1200" dirty="0" smtClean="0"/>
            <a:t>Economic Diversification</a:t>
          </a:r>
          <a:endParaRPr lang="en-US" sz="2700" kern="1200" dirty="0"/>
        </a:p>
      </dsp:txBody>
      <dsp:txXfrm>
        <a:off x="6724233" y="2162689"/>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BE58E5-20A1-4DDB-8272-08D0B0C6E4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 xmlns:a16="http://schemas.microsoft.com/office/drawing/2014/main" id="{4A160C3C-AC74-4700-84FC-E01C5890F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 xmlns:a16="http://schemas.microsoft.com/office/drawing/2014/main" id="{7A75FFD9-D3CC-4DA1-80ED-F6F5F5F0C817}"/>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5" name="Footer Placeholder 4">
            <a:extLst>
              <a:ext uri="{FF2B5EF4-FFF2-40B4-BE49-F238E27FC236}">
                <a16:creationId xmlns="" xmlns:a16="http://schemas.microsoft.com/office/drawing/2014/main" id="{DEC3633A-DCB3-4003-AD06-0B342A20A03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A876C3F4-6404-4DB0-8B59-3C6FE86941A4}"/>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22979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31707-2439-4D96-8815-5C97B1BCD6C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 xmlns:a16="http://schemas.microsoft.com/office/drawing/2014/main" id="{A5FC87AA-E91F-4EA0-B913-993C666B68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0B8627A2-98F5-4C9F-8517-166FB5D891B1}"/>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5" name="Footer Placeholder 4">
            <a:extLst>
              <a:ext uri="{FF2B5EF4-FFF2-40B4-BE49-F238E27FC236}">
                <a16:creationId xmlns="" xmlns:a16="http://schemas.microsoft.com/office/drawing/2014/main" id="{2721280F-9E75-4F81-B8F3-1C43B5E0C70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3CD379B6-598D-4246-A15F-A1F5498695DA}"/>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21790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381B3C8-EFB4-4E20-AD95-B45309E36C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 xmlns:a16="http://schemas.microsoft.com/office/drawing/2014/main" id="{BF9652A7-E5E3-423A-A3FA-494E148A81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2B6CFBC0-1223-483E-9890-5F6B6DE28020}"/>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5" name="Footer Placeholder 4">
            <a:extLst>
              <a:ext uri="{FF2B5EF4-FFF2-40B4-BE49-F238E27FC236}">
                <a16:creationId xmlns="" xmlns:a16="http://schemas.microsoft.com/office/drawing/2014/main" id="{F1B3BD54-C652-4984-90BF-52EA054F59C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00B95D52-2494-451F-A352-0A22EFA2F4B9}"/>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96628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B50BE6-BA25-403B-95E9-B8875CAF42A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2F58CC1E-DD29-488E-B274-8955B1BD56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C10723DC-65ED-4790-A23E-01A805C7A4E3}"/>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5" name="Footer Placeholder 4">
            <a:extLst>
              <a:ext uri="{FF2B5EF4-FFF2-40B4-BE49-F238E27FC236}">
                <a16:creationId xmlns="" xmlns:a16="http://schemas.microsoft.com/office/drawing/2014/main" id="{4ECF53BB-2885-4CB2-B7C8-34628BE9EF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E73DD40B-87BF-4A57-BDCE-A4527963A532}"/>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272978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9E6AA-1C1A-4115-BA73-007AEC91D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 xmlns:a16="http://schemas.microsoft.com/office/drawing/2014/main" id="{6DAEE9DC-EF32-4B55-9000-959460500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1F545FD-C62E-442D-AD1D-49F4A88D8317}"/>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5" name="Footer Placeholder 4">
            <a:extLst>
              <a:ext uri="{FF2B5EF4-FFF2-40B4-BE49-F238E27FC236}">
                <a16:creationId xmlns="" xmlns:a16="http://schemas.microsoft.com/office/drawing/2014/main" id="{866F2DD3-6066-4634-89D5-2D3CB0404F6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1F4D5802-99D2-4922-BB5E-9C68EECA3D8D}"/>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50271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0BADF-F14B-4527-A16D-2BE2780F32E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21E712B7-31ED-4A2C-98BD-52BB2BFDB6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 xmlns:a16="http://schemas.microsoft.com/office/drawing/2014/main" id="{C32D141E-F534-49E0-830B-F618020058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 xmlns:a16="http://schemas.microsoft.com/office/drawing/2014/main" id="{E3B86151-4FF4-44EB-8A69-2E0FEEFAF6A8}"/>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6" name="Footer Placeholder 5">
            <a:extLst>
              <a:ext uri="{FF2B5EF4-FFF2-40B4-BE49-F238E27FC236}">
                <a16:creationId xmlns="" xmlns:a16="http://schemas.microsoft.com/office/drawing/2014/main" id="{8A78EA01-D0DF-46A6-87B7-C4ECCDB457F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76CCADB4-9A25-4C1B-AD3A-0041D032DB85}"/>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131041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B50ED-5854-4D41-A3CF-52C71870FBC9}"/>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 xmlns:a16="http://schemas.microsoft.com/office/drawing/2014/main" id="{F36E41E0-322A-4EB1-8259-9DADB3784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DB392A2-B8A0-4775-B546-4491A1BF13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 xmlns:a16="http://schemas.microsoft.com/office/drawing/2014/main" id="{31947CE4-B00B-41E6-AB98-577228F88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45A9341-B29F-473A-B148-ED0C6919A2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 xmlns:a16="http://schemas.microsoft.com/office/drawing/2014/main" id="{5200E5A5-A0C4-4201-BE5B-460C8B93C060}"/>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8" name="Footer Placeholder 7">
            <a:extLst>
              <a:ext uri="{FF2B5EF4-FFF2-40B4-BE49-F238E27FC236}">
                <a16:creationId xmlns="" xmlns:a16="http://schemas.microsoft.com/office/drawing/2014/main" id="{6307E165-4721-485B-8984-B1A86D737CE2}"/>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 xmlns:a16="http://schemas.microsoft.com/office/drawing/2014/main" id="{5DA8839B-996B-4E7A-9A03-2CA9EB67A7CE}"/>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259873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826E7A-9D5E-41E7-BEFC-D80ABCEB221A}"/>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 xmlns:a16="http://schemas.microsoft.com/office/drawing/2014/main" id="{21C76137-9D0D-4759-BD5B-AA00504DC2AE}"/>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4" name="Footer Placeholder 3">
            <a:extLst>
              <a:ext uri="{FF2B5EF4-FFF2-40B4-BE49-F238E27FC236}">
                <a16:creationId xmlns="" xmlns:a16="http://schemas.microsoft.com/office/drawing/2014/main" id="{5A8F4E00-01D2-4FC0-9582-44A8D2E76BF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 xmlns:a16="http://schemas.microsoft.com/office/drawing/2014/main" id="{50D336B6-D084-4264-B823-FF294F82493E}"/>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13734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ED85DAA-5D3E-40D9-B692-EECE5FEDAB23}"/>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3" name="Footer Placeholder 2">
            <a:extLst>
              <a:ext uri="{FF2B5EF4-FFF2-40B4-BE49-F238E27FC236}">
                <a16:creationId xmlns="" xmlns:a16="http://schemas.microsoft.com/office/drawing/2014/main" id="{25A4FC19-002D-4780-B4E8-23ABF23C134C}"/>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 xmlns:a16="http://schemas.microsoft.com/office/drawing/2014/main" id="{2981A273-9F52-488D-88B0-31BDC5D6CF0B}"/>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225916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B54F8F-2B81-4487-A7BA-E86D03CB6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E4F72E7D-F68D-4095-8C0B-A3D295BC6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 xmlns:a16="http://schemas.microsoft.com/office/drawing/2014/main" id="{9820E4B0-29FF-43D5-8D7E-A4ADDDB5B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71B9F2F-1678-4211-A372-8900FD9CD4D1}"/>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6" name="Footer Placeholder 5">
            <a:extLst>
              <a:ext uri="{FF2B5EF4-FFF2-40B4-BE49-F238E27FC236}">
                <a16:creationId xmlns="" xmlns:a16="http://schemas.microsoft.com/office/drawing/2014/main" id="{22F76D86-71B6-4862-B88B-93C9644C267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A2E8561A-444E-4A09-9D32-4E7FD4C3D9D5}"/>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321020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66221A-C74E-4FFB-B526-C6EF629D4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 xmlns:a16="http://schemas.microsoft.com/office/drawing/2014/main" id="{5FFFBC39-2294-4169-8093-43BD66F95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 xmlns:a16="http://schemas.microsoft.com/office/drawing/2014/main" id="{2317396C-2F1C-450B-AE70-4537077CB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45C5460-4F17-4ACB-A95B-3DB779ED2A10}"/>
              </a:ext>
            </a:extLst>
          </p:cNvPr>
          <p:cNvSpPr>
            <a:spLocks noGrp="1"/>
          </p:cNvSpPr>
          <p:nvPr>
            <p:ph type="dt" sz="half" idx="10"/>
          </p:nvPr>
        </p:nvSpPr>
        <p:spPr/>
        <p:txBody>
          <a:bodyPr/>
          <a:lstStyle/>
          <a:p>
            <a:fld id="{6C67EBB9-56D6-44F0-8F58-F59D3A07D718}" type="datetimeFigureOut">
              <a:rPr lang="fr-FR" smtClean="0"/>
              <a:pPr/>
              <a:t>01/06/2018</a:t>
            </a:fld>
            <a:endParaRPr lang="fr-FR"/>
          </a:p>
        </p:txBody>
      </p:sp>
      <p:sp>
        <p:nvSpPr>
          <p:cNvPr id="6" name="Footer Placeholder 5">
            <a:extLst>
              <a:ext uri="{FF2B5EF4-FFF2-40B4-BE49-F238E27FC236}">
                <a16:creationId xmlns="" xmlns:a16="http://schemas.microsoft.com/office/drawing/2014/main" id="{BB6FD352-E1D2-4580-852E-BD886568704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CDF82ACD-75C1-42AC-8991-83E05102BB73}"/>
              </a:ext>
            </a:extLst>
          </p:cNvPr>
          <p:cNvSpPr>
            <a:spLocks noGrp="1"/>
          </p:cNvSpPr>
          <p:nvPr>
            <p:ph type="sldNum" sz="quarter" idx="12"/>
          </p:nvPr>
        </p:nvSpPr>
        <p:spPr/>
        <p:txBody>
          <a:bodyPr/>
          <a:lstStyle/>
          <a:p>
            <a:fld id="{E4368DBA-42DE-4F10-861E-421A55B22C88}" type="slidenum">
              <a:rPr lang="fr-FR" smtClean="0"/>
              <a:pPr/>
              <a:t>‹#›</a:t>
            </a:fld>
            <a:endParaRPr lang="fr-FR"/>
          </a:p>
        </p:txBody>
      </p:sp>
    </p:spTree>
    <p:extLst>
      <p:ext uri="{BB962C8B-B14F-4D97-AF65-F5344CB8AC3E}">
        <p14:creationId xmlns:p14="http://schemas.microsoft.com/office/powerpoint/2010/main" val="374851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1494CA0-DDEC-4402-8520-1D2E66C30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 xmlns:a16="http://schemas.microsoft.com/office/drawing/2014/main" id="{0A72D800-4C4F-4866-B4C5-DD828F5CA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B99E9994-5331-44B7-AC36-9987A0838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7EBB9-56D6-44F0-8F58-F59D3A07D718}" type="datetimeFigureOut">
              <a:rPr lang="fr-FR" smtClean="0"/>
              <a:pPr/>
              <a:t>01/06/2018</a:t>
            </a:fld>
            <a:endParaRPr lang="fr-FR"/>
          </a:p>
        </p:txBody>
      </p:sp>
      <p:sp>
        <p:nvSpPr>
          <p:cNvPr id="5" name="Footer Placeholder 4">
            <a:extLst>
              <a:ext uri="{FF2B5EF4-FFF2-40B4-BE49-F238E27FC236}">
                <a16:creationId xmlns="" xmlns:a16="http://schemas.microsoft.com/office/drawing/2014/main" id="{CFEA491C-4F4C-49E7-891E-31779CCD04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 xmlns:a16="http://schemas.microsoft.com/office/drawing/2014/main" id="{F58073F1-B315-4189-BBD3-84D887F9E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68DBA-42DE-4F10-861E-421A55B22C88}" type="slidenum">
              <a:rPr lang="fr-FR" smtClean="0"/>
              <a:pPr/>
              <a:t>‹#›</a:t>
            </a:fld>
            <a:endParaRPr lang="fr-FR"/>
          </a:p>
        </p:txBody>
      </p:sp>
    </p:spTree>
    <p:extLst>
      <p:ext uri="{BB962C8B-B14F-4D97-AF65-F5344CB8AC3E}">
        <p14:creationId xmlns:p14="http://schemas.microsoft.com/office/powerpoint/2010/main" val="135586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D2BF79C-96DA-4BB1-A149-F838928C2E0A}"/>
              </a:ext>
            </a:extLst>
          </p:cNvPr>
          <p:cNvSpPr>
            <a:spLocks noGrp="1"/>
          </p:cNvSpPr>
          <p:nvPr>
            <p:ph type="subTitle" idx="1"/>
          </p:nvPr>
        </p:nvSpPr>
        <p:spPr>
          <a:xfrm>
            <a:off x="1761772" y="4902179"/>
            <a:ext cx="9144000" cy="1416096"/>
          </a:xfrm>
        </p:spPr>
        <p:txBody>
          <a:bodyPr>
            <a:normAutofit/>
          </a:bodyPr>
          <a:lstStyle/>
          <a:p>
            <a:r>
              <a:rPr lang="fr-FR" sz="2800" b="1" dirty="0"/>
              <a:t>Gaborone - Botswana</a:t>
            </a:r>
          </a:p>
          <a:p>
            <a:r>
              <a:rPr lang="fr-FR" b="1" dirty="0"/>
              <a:t>Dev Chamroo – CITC Ltd</a:t>
            </a:r>
          </a:p>
          <a:p>
            <a:r>
              <a:rPr lang="fr-FR" b="1" dirty="0" smtClean="0"/>
              <a:t>29 May </a:t>
            </a:r>
            <a:r>
              <a:rPr lang="fr-FR" b="1" dirty="0"/>
              <a:t>2018</a:t>
            </a:r>
          </a:p>
        </p:txBody>
      </p:sp>
      <p:sp>
        <p:nvSpPr>
          <p:cNvPr id="6" name="Rectangle 5">
            <a:extLst>
              <a:ext uri="{FF2B5EF4-FFF2-40B4-BE49-F238E27FC236}">
                <a16:creationId xmlns="" xmlns:a16="http://schemas.microsoft.com/office/drawing/2014/main" id="{A2B5B852-1668-467A-8474-69A220679B13}"/>
              </a:ext>
            </a:extLst>
          </p:cNvPr>
          <p:cNvSpPr/>
          <p:nvPr/>
        </p:nvSpPr>
        <p:spPr>
          <a:xfrm>
            <a:off x="2154116" y="1247773"/>
            <a:ext cx="7895492" cy="2513317"/>
          </a:xfrm>
          <a:prstGeom prst="rect">
            <a:avLst/>
          </a:prstGeom>
          <a:ln>
            <a:noFill/>
          </a:ln>
        </p:spPr>
        <p:txBody>
          <a:bodyPr wrap="square">
            <a:spAutoFit/>
          </a:bodyPr>
          <a:lstStyle/>
          <a:p>
            <a:pPr algn="ctr">
              <a:lnSpc>
                <a:spcPct val="115000"/>
              </a:lnSpc>
              <a:spcAft>
                <a:spcPts val="800"/>
              </a:spcAft>
            </a:pPr>
            <a:r>
              <a:rPr lang="en-US" sz="3200" dirty="0">
                <a:ln w="0"/>
                <a:solidFill>
                  <a:schemeClr val="accent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5-YEAR STRATEGIC PLAN FOR BUSINESS BOTSWANA</a:t>
            </a:r>
          </a:p>
          <a:p>
            <a:pPr algn="ctr">
              <a:lnSpc>
                <a:spcPct val="115000"/>
              </a:lnSpc>
              <a:spcAft>
                <a:spcPts val="800"/>
              </a:spcAft>
            </a:pPr>
            <a:r>
              <a:rPr lang="en-US" sz="3600" b="1" i="1" dirty="0">
                <a:ln w="0"/>
                <a:solidFill>
                  <a:schemeClr val="accent1">
                    <a:lumMod val="50000"/>
                  </a:schemeClr>
                </a:solidFill>
                <a:effectLst>
                  <a:outerShdw blurRad="38100" dist="25400" dir="5400000" algn="ctr" rotWithShape="0">
                    <a:srgbClr val="6E747A">
                      <a:alpha val="43000"/>
                    </a:srgbClr>
                  </a:outerShdw>
                </a:effectLst>
                <a:latin typeface="Roboto" pitchFamily="2" charset="0"/>
                <a:ea typeface="Roboto" pitchFamily="2" charset="0"/>
                <a:cs typeface="Segoe UI Black" panose="020B0A02040204020203" pitchFamily="34" charset="0"/>
              </a:rPr>
              <a:t>“Creating Prosperity for All”</a:t>
            </a:r>
          </a:p>
          <a:p>
            <a:pPr algn="ctr">
              <a:lnSpc>
                <a:spcPct val="115000"/>
              </a:lnSpc>
              <a:spcAft>
                <a:spcPts val="800"/>
              </a:spcAft>
            </a:pPr>
            <a:endParaRPr lang="en-US" sz="2800" dirty="0">
              <a:solidFill>
                <a:schemeClr val="accent6">
                  <a:lumMod val="75000"/>
                </a:schemeClr>
              </a:solidFill>
              <a:latin typeface="MS Reference Sans Serif" panose="020B060403050404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 xmlns:a16="http://schemas.microsoft.com/office/drawing/2014/main" id="{38892902-D355-4728-8EF8-C02FF4C60BBD}"/>
              </a:ext>
            </a:extLst>
          </p:cNvPr>
          <p:cNvPicPr>
            <a:picLocks noChangeAspect="1"/>
          </p:cNvPicPr>
          <p:nvPr/>
        </p:nvPicPr>
        <p:blipFill>
          <a:blip r:embed="rId2" cstate="print"/>
          <a:stretch>
            <a:fillRect/>
          </a:stretch>
        </p:blipFill>
        <p:spPr>
          <a:xfrm>
            <a:off x="485055" y="5983684"/>
            <a:ext cx="692112" cy="699005"/>
          </a:xfrm>
          <a:prstGeom prst="rect">
            <a:avLst/>
          </a:prstGeom>
        </p:spPr>
      </p:pic>
      <p:pic>
        <p:nvPicPr>
          <p:cNvPr id="11" name="Picture 10">
            <a:extLst>
              <a:ext uri="{FF2B5EF4-FFF2-40B4-BE49-F238E27FC236}">
                <a16:creationId xmlns="" xmlns:a16="http://schemas.microsoft.com/office/drawing/2014/main" id="{C9981E08-6D0B-4FFF-A76F-E3EFC6503E94}"/>
              </a:ext>
            </a:extLst>
          </p:cNvPr>
          <p:cNvPicPr>
            <a:picLocks noChangeAspect="1"/>
          </p:cNvPicPr>
          <p:nvPr/>
        </p:nvPicPr>
        <p:blipFill>
          <a:blip r:embed="rId3" cstate="print"/>
          <a:stretch>
            <a:fillRect/>
          </a:stretch>
        </p:blipFill>
        <p:spPr>
          <a:xfrm>
            <a:off x="485055" y="1481504"/>
            <a:ext cx="1111202" cy="1953451"/>
          </a:xfrm>
          <a:prstGeom prst="rect">
            <a:avLst/>
          </a:prstGeom>
          <a:ln>
            <a:solidFill>
              <a:schemeClr val="bg2">
                <a:lumMod val="90000"/>
              </a:schemeClr>
            </a:solidFill>
          </a:ln>
        </p:spPr>
      </p:pic>
      <p:sp>
        <p:nvSpPr>
          <p:cNvPr id="10" name="TextBox 9">
            <a:extLst>
              <a:ext uri="{FF2B5EF4-FFF2-40B4-BE49-F238E27FC236}">
                <a16:creationId xmlns="" xmlns:a16="http://schemas.microsoft.com/office/drawing/2014/main" id="{370D026D-E1BB-48DB-B8D9-2003F4057E06}"/>
              </a:ext>
            </a:extLst>
          </p:cNvPr>
          <p:cNvSpPr txBox="1"/>
          <p:nvPr/>
        </p:nvSpPr>
        <p:spPr>
          <a:xfrm>
            <a:off x="3048000" y="0"/>
            <a:ext cx="9144000" cy="984738"/>
          </a:xfrm>
          <a:prstGeom prst="rect">
            <a:avLst/>
          </a:prstGeom>
          <a:solidFill>
            <a:srgbClr val="F05023"/>
          </a:solidFill>
        </p:spPr>
        <p:txBody>
          <a:bodyPr wrap="square" rtlCol="0">
            <a:spAutoFit/>
          </a:bodyPr>
          <a:lstStyle/>
          <a:p>
            <a:endParaRPr lang="fr-FR" dirty="0">
              <a:solidFill>
                <a:srgbClr val="FF0000"/>
              </a:solidFill>
            </a:endParaRPr>
          </a:p>
        </p:txBody>
      </p:sp>
      <p:pic>
        <p:nvPicPr>
          <p:cNvPr id="13" name="Picture 12" descr="Image result for business botswana logo">
            <a:extLst>
              <a:ext uri="{FF2B5EF4-FFF2-40B4-BE49-F238E27FC236}">
                <a16:creationId xmlns="" xmlns:a16="http://schemas.microsoft.com/office/drawing/2014/main" id="{3F9AC40C-31F2-483F-B38A-C06083D4082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4798" y="1481504"/>
            <a:ext cx="1863090" cy="1123950"/>
          </a:xfrm>
          <a:prstGeom prst="rect">
            <a:avLst/>
          </a:prstGeom>
          <a:noFill/>
          <a:ln>
            <a:solidFill>
              <a:schemeClr val="bg2">
                <a:lumMod val="90000"/>
              </a:schemeClr>
            </a:solidFill>
          </a:ln>
        </p:spPr>
      </p:pic>
      <p:pic>
        <p:nvPicPr>
          <p:cNvPr id="14" name="Picture 13">
            <a:extLst>
              <a:ext uri="{FF2B5EF4-FFF2-40B4-BE49-F238E27FC236}">
                <a16:creationId xmlns="" xmlns:a16="http://schemas.microsoft.com/office/drawing/2014/main" id="{9A34C431-0DB0-41D3-B3B0-EFAFAA2B167B}"/>
              </a:ext>
            </a:extLst>
          </p:cNvPr>
          <p:cNvPicPr>
            <a:picLocks noChangeAspect="1"/>
          </p:cNvPicPr>
          <p:nvPr/>
        </p:nvPicPr>
        <p:blipFill>
          <a:blip r:embed="rId5" cstate="print"/>
          <a:stretch>
            <a:fillRect/>
          </a:stretch>
        </p:blipFill>
        <p:spPr>
          <a:xfrm>
            <a:off x="0" y="12081"/>
            <a:ext cx="1661288" cy="972657"/>
          </a:xfrm>
          <a:prstGeom prst="rect">
            <a:avLst/>
          </a:prstGeom>
        </p:spPr>
      </p:pic>
      <p:sp>
        <p:nvSpPr>
          <p:cNvPr id="15" name="Rectangle 14">
            <a:extLst>
              <a:ext uri="{FF2B5EF4-FFF2-40B4-BE49-F238E27FC236}">
                <a16:creationId xmlns="" xmlns:a16="http://schemas.microsoft.com/office/drawing/2014/main" id="{7DE74B1D-8022-4AEC-BE8B-C0D5B9DAC05C}"/>
              </a:ext>
            </a:extLst>
          </p:cNvPr>
          <p:cNvSpPr/>
          <p:nvPr/>
        </p:nvSpPr>
        <p:spPr>
          <a:xfrm>
            <a:off x="2377440" y="1"/>
            <a:ext cx="268224" cy="972657"/>
          </a:xfrm>
          <a:prstGeom prst="rect">
            <a:avLst/>
          </a:prstGeom>
          <a:solidFill>
            <a:srgbClr val="5482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16" name="Rectangle 15">
            <a:extLst>
              <a:ext uri="{FF2B5EF4-FFF2-40B4-BE49-F238E27FC236}">
                <a16:creationId xmlns="" xmlns:a16="http://schemas.microsoft.com/office/drawing/2014/main" id="{22EB826B-92BE-442F-967A-F314CF64A71A}"/>
              </a:ext>
            </a:extLst>
          </p:cNvPr>
          <p:cNvSpPr/>
          <p:nvPr/>
        </p:nvSpPr>
        <p:spPr>
          <a:xfrm>
            <a:off x="2706624" y="1"/>
            <a:ext cx="268224" cy="984737"/>
          </a:xfrm>
          <a:prstGeom prst="rect">
            <a:avLst/>
          </a:prstGeom>
          <a:solidFill>
            <a:srgbClr val="F69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Picture 17">
            <a:extLst>
              <a:ext uri="{FF2B5EF4-FFF2-40B4-BE49-F238E27FC236}">
                <a16:creationId xmlns="" xmlns:a16="http://schemas.microsoft.com/office/drawing/2014/main" id="{DF121542-29DF-47D8-9D4A-4299D77AF855}"/>
              </a:ext>
            </a:extLst>
          </p:cNvPr>
          <p:cNvPicPr>
            <a:picLocks noChangeAspect="1"/>
          </p:cNvPicPr>
          <p:nvPr/>
        </p:nvPicPr>
        <p:blipFill>
          <a:blip r:embed="rId6" cstate="print"/>
          <a:stretch>
            <a:fillRect/>
          </a:stretch>
        </p:blipFill>
        <p:spPr>
          <a:xfrm>
            <a:off x="3048000" y="865632"/>
            <a:ext cx="117429" cy="119106"/>
          </a:xfrm>
          <a:prstGeom prst="rect">
            <a:avLst/>
          </a:prstGeom>
        </p:spPr>
      </p:pic>
    </p:spTree>
    <p:extLst>
      <p:ext uri="{BB962C8B-B14F-4D97-AF65-F5344CB8AC3E}">
        <p14:creationId xmlns:p14="http://schemas.microsoft.com/office/powerpoint/2010/main" val="156255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6B52F75-91F6-4521-9E99-2602256BA277}"/>
              </a:ext>
            </a:extLst>
          </p:cNvPr>
          <p:cNvSpPr>
            <a:spLocks noGrp="1"/>
          </p:cNvSpPr>
          <p:nvPr>
            <p:ph type="title"/>
          </p:nvPr>
        </p:nvSpPr>
        <p:spPr>
          <a:xfrm>
            <a:off x="804672" y="1412489"/>
            <a:ext cx="2871095" cy="2156621"/>
          </a:xfrm>
        </p:spPr>
        <p:txBody>
          <a:bodyPr anchor="t">
            <a:normAutofit/>
          </a:bodyPr>
          <a:lstStyle/>
          <a:p>
            <a:r>
              <a:rPr lang="en-GB" sz="3600" b="1" dirty="0">
                <a:solidFill>
                  <a:srgbClr val="FFFFFF"/>
                </a:solidFill>
                <a:latin typeface="Segoe UI Symbol" panose="020B0502040204020203" pitchFamily="34" charset="0"/>
                <a:ea typeface="Segoe UI Symbol" panose="020B0502040204020203" pitchFamily="34" charset="0"/>
              </a:rPr>
              <a:t>Expectations Matrix:</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Government</a:t>
            </a:r>
          </a:p>
        </p:txBody>
      </p:sp>
      <p:sp>
        <p:nvSpPr>
          <p:cNvPr id="7" name="Content Placeholder 6">
            <a:extLst>
              <a:ext uri="{FF2B5EF4-FFF2-40B4-BE49-F238E27FC236}">
                <a16:creationId xmlns="" xmlns:a16="http://schemas.microsoft.com/office/drawing/2014/main" id="{A5C98D93-4A99-449D-A601-18F08D20BA25}"/>
              </a:ext>
            </a:extLst>
          </p:cNvPr>
          <p:cNvSpPr>
            <a:spLocks noGrp="1"/>
          </p:cNvSpPr>
          <p:nvPr>
            <p:ph sz="half" idx="1"/>
          </p:nvPr>
        </p:nvSpPr>
        <p:spPr>
          <a:xfrm>
            <a:off x="5198993" y="1412489"/>
            <a:ext cx="2926080" cy="4363844"/>
          </a:xfrm>
        </p:spPr>
        <p:txBody>
          <a:bodyPr>
            <a:normAutofit lnSpcReduction="10000"/>
          </a:bodyPr>
          <a:lstStyle/>
          <a:p>
            <a:r>
              <a:rPr lang="en-US" sz="2000" dirty="0"/>
              <a:t>BB to play a catalytic role in the economic transformation of Botswana as the engine of growth to promote sustained, inclusive, balanced and sustainable development</a:t>
            </a:r>
          </a:p>
          <a:p>
            <a:endParaRPr lang="en-US" sz="2000" dirty="0"/>
          </a:p>
        </p:txBody>
      </p:sp>
      <p:sp>
        <p:nvSpPr>
          <p:cNvPr id="9" name="Content Placeholder 8">
            <a:extLst>
              <a:ext uri="{FF2B5EF4-FFF2-40B4-BE49-F238E27FC236}">
                <a16:creationId xmlns="" xmlns:a16="http://schemas.microsoft.com/office/drawing/2014/main" id="{3F22E53F-7792-44E2-B6DE-A62F21D58C18}"/>
              </a:ext>
            </a:extLst>
          </p:cNvPr>
          <p:cNvSpPr>
            <a:spLocks noGrp="1"/>
          </p:cNvSpPr>
          <p:nvPr>
            <p:ph sz="half" idx="2"/>
          </p:nvPr>
        </p:nvSpPr>
        <p:spPr>
          <a:xfrm>
            <a:off x="8451604" y="1412489"/>
            <a:ext cx="2926080" cy="4363844"/>
          </a:xfrm>
        </p:spPr>
        <p:txBody>
          <a:bodyPr>
            <a:normAutofit lnSpcReduction="10000"/>
          </a:bodyPr>
          <a:lstStyle/>
          <a:p>
            <a:pPr lvl="0"/>
            <a:r>
              <a:rPr lang="en-GB" sz="2000" dirty="0">
                <a:solidFill>
                  <a:schemeClr val="accent1">
                    <a:lumMod val="75000"/>
                  </a:schemeClr>
                </a:solidFill>
              </a:rPr>
              <a:t>Strong and unfailing support from the Government and its public-sector agencies</a:t>
            </a:r>
            <a:endParaRPr lang="en-US" sz="2000" dirty="0">
              <a:solidFill>
                <a:schemeClr val="accent1">
                  <a:lumMod val="75000"/>
                </a:schemeClr>
              </a:solidFill>
            </a:endParaRPr>
          </a:p>
          <a:p>
            <a:pPr lvl="0"/>
            <a:r>
              <a:rPr lang="en-GB" sz="2000" dirty="0">
                <a:solidFill>
                  <a:schemeClr val="accent1">
                    <a:lumMod val="75000"/>
                  </a:schemeClr>
                </a:solidFill>
              </a:rPr>
              <a:t>Receptive to propositions on improving the business climate of Botswana</a:t>
            </a:r>
            <a:endParaRPr lang="en-US" sz="2000" dirty="0">
              <a:solidFill>
                <a:schemeClr val="accent1">
                  <a:lumMod val="75000"/>
                </a:schemeClr>
              </a:solidFill>
            </a:endParaRPr>
          </a:p>
          <a:p>
            <a:pPr lvl="0"/>
            <a:r>
              <a:rPr lang="en-GB" sz="2000" dirty="0">
                <a:solidFill>
                  <a:schemeClr val="accent1">
                    <a:lumMod val="75000"/>
                  </a:schemeClr>
                </a:solidFill>
              </a:rPr>
              <a:t>Timely implementation of policies and </a:t>
            </a:r>
            <a:r>
              <a:rPr lang="en-GB" sz="2000" dirty="0" smtClean="0">
                <a:solidFill>
                  <a:schemeClr val="accent1">
                    <a:lumMod val="75000"/>
                  </a:schemeClr>
                </a:solidFill>
              </a:rPr>
              <a:t>decisions</a:t>
            </a:r>
          </a:p>
          <a:p>
            <a:pPr lvl="0"/>
            <a:r>
              <a:rPr lang="en-GB" sz="2000" dirty="0" smtClean="0">
                <a:solidFill>
                  <a:schemeClr val="accent1">
                    <a:lumMod val="75000"/>
                  </a:schemeClr>
                </a:solidFill>
              </a:rPr>
              <a:t>Investor/Investment Protection </a:t>
            </a:r>
            <a:endParaRPr lang="en-US" sz="2000" dirty="0">
              <a:solidFill>
                <a:schemeClr val="accent1">
                  <a:lumMod val="75000"/>
                </a:schemeClr>
              </a:solidFill>
            </a:endParaRPr>
          </a:p>
          <a:p>
            <a:r>
              <a:rPr lang="en-US" sz="2000" dirty="0">
                <a:solidFill>
                  <a:schemeClr val="accent1">
                    <a:lumMod val="75000"/>
                  </a:schemeClr>
                </a:solidFill>
              </a:rPr>
              <a:t>Some form of financial support </a:t>
            </a:r>
            <a:endParaRPr lang="fr-FR" sz="2000" dirty="0">
              <a:solidFill>
                <a:schemeClr val="accent1">
                  <a:lumMod val="75000"/>
                </a:schemeClr>
              </a:solidFill>
            </a:endParaRPr>
          </a:p>
          <a:p>
            <a:endParaRPr lang="fr-FR" sz="2000" dirty="0"/>
          </a:p>
        </p:txBody>
      </p:sp>
    </p:spTree>
    <p:extLst>
      <p:ext uri="{BB962C8B-B14F-4D97-AF65-F5344CB8AC3E}">
        <p14:creationId xmlns:p14="http://schemas.microsoft.com/office/powerpoint/2010/main" val="421808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6B52F75-91F6-4521-9E99-2602256BA277}"/>
              </a:ext>
            </a:extLst>
          </p:cNvPr>
          <p:cNvSpPr>
            <a:spLocks noGrp="1"/>
          </p:cNvSpPr>
          <p:nvPr>
            <p:ph type="title"/>
          </p:nvPr>
        </p:nvSpPr>
        <p:spPr>
          <a:xfrm>
            <a:off x="804672" y="1412489"/>
            <a:ext cx="2871095" cy="2156621"/>
          </a:xfrm>
        </p:spPr>
        <p:txBody>
          <a:bodyPr anchor="t">
            <a:normAutofit/>
          </a:bodyPr>
          <a:lstStyle/>
          <a:p>
            <a:r>
              <a:rPr lang="en-GB" sz="3600" b="1" dirty="0">
                <a:solidFill>
                  <a:srgbClr val="FFFFFF"/>
                </a:solidFill>
                <a:latin typeface="Segoe UI Symbol" panose="020B0502040204020203" pitchFamily="34" charset="0"/>
                <a:ea typeface="Segoe UI Symbol" panose="020B0502040204020203" pitchFamily="34" charset="0"/>
              </a:rPr>
              <a:t>Expectations Matrix:</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Members</a:t>
            </a:r>
          </a:p>
        </p:txBody>
      </p:sp>
      <p:sp>
        <p:nvSpPr>
          <p:cNvPr id="7" name="Content Placeholder 6">
            <a:extLst>
              <a:ext uri="{FF2B5EF4-FFF2-40B4-BE49-F238E27FC236}">
                <a16:creationId xmlns="" xmlns:a16="http://schemas.microsoft.com/office/drawing/2014/main" id="{A5C98D93-4A99-449D-A601-18F08D20BA25}"/>
              </a:ext>
            </a:extLst>
          </p:cNvPr>
          <p:cNvSpPr>
            <a:spLocks noGrp="1"/>
          </p:cNvSpPr>
          <p:nvPr>
            <p:ph sz="half" idx="1"/>
          </p:nvPr>
        </p:nvSpPr>
        <p:spPr>
          <a:xfrm>
            <a:off x="5198993" y="1412489"/>
            <a:ext cx="2926080" cy="4363844"/>
          </a:xfrm>
        </p:spPr>
        <p:txBody>
          <a:bodyPr>
            <a:normAutofit fontScale="77500" lnSpcReduction="20000"/>
          </a:bodyPr>
          <a:lstStyle/>
          <a:p>
            <a:r>
              <a:rPr lang="en-GB" dirty="0"/>
              <a:t>1.BB to play a more aggressive and proactive role in representing the members’ interests</a:t>
            </a:r>
            <a:endParaRPr lang="en-US" dirty="0"/>
          </a:p>
          <a:p>
            <a:r>
              <a:rPr lang="en-GB" dirty="0"/>
              <a:t>2. To provide value-adding support services </a:t>
            </a:r>
            <a:endParaRPr lang="en-US" dirty="0"/>
          </a:p>
          <a:p>
            <a:r>
              <a:rPr lang="en-GB" dirty="0"/>
              <a:t>3. To promote the Brand Image of BB and its members</a:t>
            </a:r>
            <a:endParaRPr lang="en-US" sz="2000" dirty="0"/>
          </a:p>
        </p:txBody>
      </p:sp>
      <p:sp>
        <p:nvSpPr>
          <p:cNvPr id="9" name="Content Placeholder 8">
            <a:extLst>
              <a:ext uri="{FF2B5EF4-FFF2-40B4-BE49-F238E27FC236}">
                <a16:creationId xmlns="" xmlns:a16="http://schemas.microsoft.com/office/drawing/2014/main" id="{3F22E53F-7792-44E2-B6DE-A62F21D58C18}"/>
              </a:ext>
            </a:extLst>
          </p:cNvPr>
          <p:cNvSpPr>
            <a:spLocks noGrp="1"/>
          </p:cNvSpPr>
          <p:nvPr>
            <p:ph sz="half" idx="2"/>
          </p:nvPr>
        </p:nvSpPr>
        <p:spPr>
          <a:xfrm>
            <a:off x="8451604" y="1412489"/>
            <a:ext cx="2926080" cy="4363844"/>
          </a:xfrm>
        </p:spPr>
        <p:txBody>
          <a:bodyPr>
            <a:normAutofit fontScale="77500" lnSpcReduction="20000"/>
          </a:bodyPr>
          <a:lstStyle/>
          <a:p>
            <a:r>
              <a:rPr lang="en-GB" dirty="0">
                <a:solidFill>
                  <a:schemeClr val="accent1">
                    <a:lumMod val="75000"/>
                  </a:schemeClr>
                </a:solidFill>
              </a:rPr>
              <a:t>1.Active participation and contributions</a:t>
            </a:r>
            <a:endParaRPr lang="en-US" dirty="0">
              <a:solidFill>
                <a:schemeClr val="accent1">
                  <a:lumMod val="75000"/>
                </a:schemeClr>
              </a:solidFill>
            </a:endParaRPr>
          </a:p>
          <a:p>
            <a:r>
              <a:rPr lang="en-GB" dirty="0">
                <a:solidFill>
                  <a:schemeClr val="accent1">
                    <a:lumMod val="75000"/>
                  </a:schemeClr>
                </a:solidFill>
              </a:rPr>
              <a:t>2. Payment of dues on time</a:t>
            </a:r>
            <a:endParaRPr lang="en-US" dirty="0">
              <a:solidFill>
                <a:schemeClr val="accent1">
                  <a:lumMod val="75000"/>
                </a:schemeClr>
              </a:solidFill>
            </a:endParaRPr>
          </a:p>
          <a:p>
            <a:r>
              <a:rPr lang="en-GB" dirty="0">
                <a:solidFill>
                  <a:schemeClr val="accent1">
                    <a:lumMod val="75000"/>
                  </a:schemeClr>
                </a:solidFill>
              </a:rPr>
              <a:t>3. Members to take leadership role in their respective industry and community</a:t>
            </a:r>
            <a:endParaRPr lang="en-US" dirty="0">
              <a:solidFill>
                <a:schemeClr val="accent1">
                  <a:lumMod val="75000"/>
                </a:schemeClr>
              </a:solidFill>
            </a:endParaRPr>
          </a:p>
          <a:p>
            <a:r>
              <a:rPr lang="en-GB" dirty="0">
                <a:solidFill>
                  <a:schemeClr val="accent1">
                    <a:lumMod val="75000"/>
                  </a:schemeClr>
                </a:solidFill>
              </a:rPr>
              <a:t>4. To uphold high levels of good governance, responsible and ethical business practices</a:t>
            </a:r>
            <a:endParaRPr lang="fr-FR" sz="2000" dirty="0">
              <a:solidFill>
                <a:schemeClr val="accent1">
                  <a:lumMod val="75000"/>
                </a:schemeClr>
              </a:solidFill>
            </a:endParaRPr>
          </a:p>
        </p:txBody>
      </p:sp>
    </p:spTree>
    <p:extLst>
      <p:ext uri="{BB962C8B-B14F-4D97-AF65-F5344CB8AC3E}">
        <p14:creationId xmlns:p14="http://schemas.microsoft.com/office/powerpoint/2010/main" val="2905940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6B52F75-91F6-4521-9E99-2602256BA277}"/>
              </a:ext>
            </a:extLst>
          </p:cNvPr>
          <p:cNvSpPr>
            <a:spLocks noGrp="1"/>
          </p:cNvSpPr>
          <p:nvPr>
            <p:ph type="title"/>
          </p:nvPr>
        </p:nvSpPr>
        <p:spPr>
          <a:xfrm>
            <a:off x="804672" y="1412489"/>
            <a:ext cx="2871095" cy="2156621"/>
          </a:xfrm>
        </p:spPr>
        <p:txBody>
          <a:bodyPr anchor="t">
            <a:normAutofit fontScale="90000"/>
          </a:bodyPr>
          <a:lstStyle/>
          <a:p>
            <a:r>
              <a:rPr lang="en-GB" sz="3600" b="1" dirty="0">
                <a:solidFill>
                  <a:srgbClr val="FFFFFF"/>
                </a:solidFill>
                <a:latin typeface="Segoe UI Symbol" panose="020B0502040204020203" pitchFamily="34" charset="0"/>
                <a:ea typeface="Segoe UI Symbol" panose="020B0502040204020203" pitchFamily="34" charset="0"/>
              </a:rPr>
              <a:t>Expectations Matrix:</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Non-Members</a:t>
            </a:r>
          </a:p>
        </p:txBody>
      </p:sp>
      <p:sp>
        <p:nvSpPr>
          <p:cNvPr id="7" name="Content Placeholder 6">
            <a:extLst>
              <a:ext uri="{FF2B5EF4-FFF2-40B4-BE49-F238E27FC236}">
                <a16:creationId xmlns="" xmlns:a16="http://schemas.microsoft.com/office/drawing/2014/main" id="{A5C98D93-4A99-449D-A601-18F08D20BA25}"/>
              </a:ext>
            </a:extLst>
          </p:cNvPr>
          <p:cNvSpPr>
            <a:spLocks noGrp="1"/>
          </p:cNvSpPr>
          <p:nvPr>
            <p:ph sz="half" idx="1"/>
          </p:nvPr>
        </p:nvSpPr>
        <p:spPr>
          <a:xfrm>
            <a:off x="5198993" y="1412489"/>
            <a:ext cx="2926080" cy="4363844"/>
          </a:xfrm>
        </p:spPr>
        <p:txBody>
          <a:bodyPr>
            <a:normAutofit/>
          </a:bodyPr>
          <a:lstStyle/>
          <a:p>
            <a:r>
              <a:rPr lang="en-GB" dirty="0"/>
              <a:t>BB to act as the Voice of all businesses in Botswana and to provide efficient advisory and support services to promote the cause of business in general</a:t>
            </a:r>
            <a:endParaRPr lang="en-US" sz="2000" dirty="0"/>
          </a:p>
        </p:txBody>
      </p:sp>
      <p:sp>
        <p:nvSpPr>
          <p:cNvPr id="9" name="Content Placeholder 8">
            <a:extLst>
              <a:ext uri="{FF2B5EF4-FFF2-40B4-BE49-F238E27FC236}">
                <a16:creationId xmlns="" xmlns:a16="http://schemas.microsoft.com/office/drawing/2014/main" id="{3F22E53F-7792-44E2-B6DE-A62F21D58C18}"/>
              </a:ext>
            </a:extLst>
          </p:cNvPr>
          <p:cNvSpPr>
            <a:spLocks noGrp="1"/>
          </p:cNvSpPr>
          <p:nvPr>
            <p:ph sz="half" idx="2"/>
          </p:nvPr>
        </p:nvSpPr>
        <p:spPr>
          <a:xfrm>
            <a:off x="8451604" y="1412489"/>
            <a:ext cx="2926080" cy="4363844"/>
          </a:xfrm>
        </p:spPr>
        <p:txBody>
          <a:bodyPr>
            <a:normAutofit/>
          </a:bodyPr>
          <a:lstStyle/>
          <a:p>
            <a:r>
              <a:rPr lang="en-GB" dirty="0">
                <a:solidFill>
                  <a:schemeClr val="accent1">
                    <a:lumMod val="75000"/>
                  </a:schemeClr>
                </a:solidFill>
              </a:rPr>
              <a:t>Non-members to become fee paying member of BB</a:t>
            </a:r>
            <a:endParaRPr lang="fr-FR" sz="2000" dirty="0">
              <a:solidFill>
                <a:schemeClr val="accent1">
                  <a:lumMod val="75000"/>
                </a:schemeClr>
              </a:solidFill>
            </a:endParaRPr>
          </a:p>
        </p:txBody>
      </p:sp>
    </p:spTree>
    <p:extLst>
      <p:ext uri="{BB962C8B-B14F-4D97-AF65-F5344CB8AC3E}">
        <p14:creationId xmlns:p14="http://schemas.microsoft.com/office/powerpoint/2010/main" val="2695089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6B52F75-91F6-4521-9E99-2602256BA277}"/>
              </a:ext>
            </a:extLst>
          </p:cNvPr>
          <p:cNvSpPr>
            <a:spLocks noGrp="1"/>
          </p:cNvSpPr>
          <p:nvPr>
            <p:ph type="title"/>
          </p:nvPr>
        </p:nvSpPr>
        <p:spPr>
          <a:xfrm>
            <a:off x="804672" y="1412489"/>
            <a:ext cx="2871095" cy="2156621"/>
          </a:xfrm>
        </p:spPr>
        <p:txBody>
          <a:bodyPr anchor="t">
            <a:normAutofit/>
          </a:bodyPr>
          <a:lstStyle/>
          <a:p>
            <a:r>
              <a:rPr lang="en-GB" sz="3600" b="1" dirty="0">
                <a:solidFill>
                  <a:srgbClr val="FFFFFF"/>
                </a:solidFill>
                <a:latin typeface="Segoe UI Symbol" panose="020B0502040204020203" pitchFamily="34" charset="0"/>
                <a:ea typeface="Segoe UI Symbol" panose="020B0502040204020203" pitchFamily="34" charset="0"/>
              </a:rPr>
              <a:t>Expectations Matrix:</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
            </a:r>
            <a:br>
              <a:rPr lang="en-GB" sz="3600" b="1" dirty="0">
                <a:solidFill>
                  <a:srgbClr val="FFFFFF"/>
                </a:solidFill>
                <a:latin typeface="Segoe UI Symbol" panose="020B0502040204020203" pitchFamily="34" charset="0"/>
                <a:ea typeface="Segoe UI Symbol" panose="020B0502040204020203" pitchFamily="34" charset="0"/>
              </a:rPr>
            </a:br>
            <a:r>
              <a:rPr lang="en-GB" sz="3600" b="1" dirty="0">
                <a:solidFill>
                  <a:srgbClr val="FFFFFF"/>
                </a:solidFill>
                <a:latin typeface="Segoe UI Symbol" panose="020B0502040204020203" pitchFamily="34" charset="0"/>
                <a:ea typeface="Segoe UI Symbol" panose="020B0502040204020203" pitchFamily="34" charset="0"/>
              </a:rPr>
              <a:t>Civil-Society</a:t>
            </a:r>
          </a:p>
        </p:txBody>
      </p:sp>
      <p:sp>
        <p:nvSpPr>
          <p:cNvPr id="7" name="Content Placeholder 6">
            <a:extLst>
              <a:ext uri="{FF2B5EF4-FFF2-40B4-BE49-F238E27FC236}">
                <a16:creationId xmlns="" xmlns:a16="http://schemas.microsoft.com/office/drawing/2014/main" id="{A5C98D93-4A99-449D-A601-18F08D20BA25}"/>
              </a:ext>
            </a:extLst>
          </p:cNvPr>
          <p:cNvSpPr>
            <a:spLocks noGrp="1"/>
          </p:cNvSpPr>
          <p:nvPr>
            <p:ph sz="half" idx="1"/>
          </p:nvPr>
        </p:nvSpPr>
        <p:spPr>
          <a:xfrm>
            <a:off x="5198993" y="1412489"/>
            <a:ext cx="2926080" cy="4363844"/>
          </a:xfrm>
        </p:spPr>
        <p:txBody>
          <a:bodyPr>
            <a:normAutofit/>
          </a:bodyPr>
          <a:lstStyle/>
          <a:p>
            <a:r>
              <a:rPr lang="en-GB" dirty="0"/>
              <a:t>Better coordination and cooperation on policy issues</a:t>
            </a:r>
            <a:endParaRPr lang="en-US" sz="2000" dirty="0"/>
          </a:p>
        </p:txBody>
      </p:sp>
      <p:sp>
        <p:nvSpPr>
          <p:cNvPr id="9" name="Content Placeholder 8">
            <a:extLst>
              <a:ext uri="{FF2B5EF4-FFF2-40B4-BE49-F238E27FC236}">
                <a16:creationId xmlns="" xmlns:a16="http://schemas.microsoft.com/office/drawing/2014/main" id="{3F22E53F-7792-44E2-B6DE-A62F21D58C18}"/>
              </a:ext>
            </a:extLst>
          </p:cNvPr>
          <p:cNvSpPr>
            <a:spLocks noGrp="1"/>
          </p:cNvSpPr>
          <p:nvPr>
            <p:ph sz="half" idx="2"/>
          </p:nvPr>
        </p:nvSpPr>
        <p:spPr>
          <a:xfrm>
            <a:off x="8451604" y="1412489"/>
            <a:ext cx="3215788" cy="4363844"/>
          </a:xfrm>
        </p:spPr>
        <p:txBody>
          <a:bodyPr>
            <a:normAutofit/>
          </a:bodyPr>
          <a:lstStyle/>
          <a:p>
            <a:r>
              <a:rPr lang="en-GB" dirty="0">
                <a:solidFill>
                  <a:schemeClr val="accent1">
                    <a:lumMod val="75000"/>
                  </a:schemeClr>
                </a:solidFill>
              </a:rPr>
              <a:t>Support and collaborative partnership:</a:t>
            </a:r>
          </a:p>
          <a:p>
            <a:pPr marL="0" indent="0">
              <a:buNone/>
            </a:pPr>
            <a:r>
              <a:rPr lang="en-GB" dirty="0">
                <a:solidFill>
                  <a:schemeClr val="accent1">
                    <a:lumMod val="75000"/>
                  </a:schemeClr>
                </a:solidFill>
              </a:rPr>
              <a:t>   valuable      </a:t>
            </a:r>
          </a:p>
          <a:p>
            <a:pPr marL="0" indent="0">
              <a:buNone/>
            </a:pPr>
            <a:r>
              <a:rPr lang="en-GB" dirty="0">
                <a:solidFill>
                  <a:schemeClr val="accent1">
                    <a:lumMod val="75000"/>
                  </a:schemeClr>
                </a:solidFill>
              </a:rPr>
              <a:t>    contributions</a:t>
            </a:r>
          </a:p>
          <a:p>
            <a:pPr marL="0" indent="0">
              <a:buNone/>
            </a:pPr>
            <a:r>
              <a:rPr lang="en-GB">
                <a:solidFill>
                  <a:schemeClr val="accent1">
                    <a:lumMod val="75000"/>
                  </a:schemeClr>
                </a:solidFill>
              </a:rPr>
              <a:t>    and </a:t>
            </a:r>
            <a:r>
              <a:rPr lang="en-GB" dirty="0">
                <a:solidFill>
                  <a:schemeClr val="accent1">
                    <a:lumMod val="75000"/>
                  </a:schemeClr>
                </a:solidFill>
              </a:rPr>
              <a:t>proposals</a:t>
            </a:r>
            <a:endParaRPr lang="fr-FR" sz="2000" dirty="0">
              <a:solidFill>
                <a:schemeClr val="accent1">
                  <a:lumMod val="75000"/>
                </a:schemeClr>
              </a:solidFill>
            </a:endParaRPr>
          </a:p>
        </p:txBody>
      </p:sp>
    </p:spTree>
    <p:extLst>
      <p:ext uri="{BB962C8B-B14F-4D97-AF65-F5344CB8AC3E}">
        <p14:creationId xmlns:p14="http://schemas.microsoft.com/office/powerpoint/2010/main" val="1183679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410" y="0"/>
            <a:ext cx="4636008" cy="6858000"/>
          </a:xfrm>
          <a:prstGeom prst="rect">
            <a:avLst/>
          </a:prstGeom>
          <a:solidFill>
            <a:srgbClr val="6E9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http://www.zvalues.com/blog/wp-content/uploads/2018/03/Challenge.arrow_-300x171.jpg">
            <a:extLst>
              <a:ext uri="{FF2B5EF4-FFF2-40B4-BE49-F238E27FC236}">
                <a16:creationId xmlns="" xmlns:a16="http://schemas.microsoft.com/office/drawing/2014/main" id="{0FB031B4-2EEB-4B7A-9416-1B36ED5BFA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1082" y="2491626"/>
            <a:ext cx="3026664" cy="1725198"/>
          </a:xfrm>
          <a:prstGeom prst="rect">
            <a:avLst/>
          </a:prstGeom>
          <a:noFill/>
          <a:effectLst/>
        </p:spPr>
      </p:pic>
      <p:sp>
        <p:nvSpPr>
          <p:cNvPr id="2" name="Title 1"/>
          <p:cNvSpPr>
            <a:spLocks noGrp="1"/>
          </p:cNvSpPr>
          <p:nvPr>
            <p:ph type="title"/>
          </p:nvPr>
        </p:nvSpPr>
        <p:spPr>
          <a:xfrm>
            <a:off x="648930" y="629267"/>
            <a:ext cx="5887794" cy="902971"/>
          </a:xfrm>
        </p:spPr>
        <p:txBody>
          <a:bodyPr>
            <a:normAutofit fontScale="90000"/>
          </a:bodyPr>
          <a:lstStyle/>
          <a:p>
            <a:r>
              <a:rPr lang="en-US" b="1" dirty="0">
                <a:solidFill>
                  <a:srgbClr val="008080"/>
                </a:solidFill>
              </a:rPr>
              <a:t>Challenges Identified during the Consultation Process</a:t>
            </a:r>
          </a:p>
        </p:txBody>
      </p:sp>
      <p:sp>
        <p:nvSpPr>
          <p:cNvPr id="3" name="Content Placeholder 2"/>
          <p:cNvSpPr>
            <a:spLocks noGrp="1"/>
          </p:cNvSpPr>
          <p:nvPr>
            <p:ph idx="1"/>
          </p:nvPr>
        </p:nvSpPr>
        <p:spPr>
          <a:xfrm>
            <a:off x="484214" y="1865870"/>
            <a:ext cx="6752155" cy="4856206"/>
          </a:xfrm>
        </p:spPr>
        <p:txBody>
          <a:bodyPr>
            <a:normAutofit/>
          </a:bodyPr>
          <a:lstStyle/>
          <a:p>
            <a:r>
              <a:rPr lang="en-US" sz="2300" dirty="0"/>
              <a:t>Predominance of the public sector</a:t>
            </a:r>
          </a:p>
          <a:p>
            <a:r>
              <a:rPr lang="en-US" sz="2300" dirty="0"/>
              <a:t>Small domestic market (</a:t>
            </a:r>
            <a:r>
              <a:rPr lang="en-US" sz="2300" baseline="30000" dirty="0"/>
              <a:t>+</a:t>
            </a:r>
            <a:r>
              <a:rPr lang="en-US" sz="2300" dirty="0"/>
              <a:t>2 million + tourists)</a:t>
            </a:r>
          </a:p>
          <a:p>
            <a:r>
              <a:rPr lang="en-US" sz="2300" dirty="0"/>
              <a:t>Diamond is King (Slow diversification)</a:t>
            </a:r>
          </a:p>
          <a:p>
            <a:r>
              <a:rPr lang="en-US" sz="2300" dirty="0"/>
              <a:t>Difficult business climate (Heavy bureaucracy &amp; Red Tape)</a:t>
            </a:r>
          </a:p>
          <a:p>
            <a:r>
              <a:rPr lang="en-US" sz="2300" dirty="0"/>
              <a:t>Overdependence on the public sector</a:t>
            </a:r>
          </a:p>
          <a:p>
            <a:r>
              <a:rPr lang="en-US" sz="2300" dirty="0"/>
              <a:t>Inward looking economy</a:t>
            </a:r>
          </a:p>
          <a:p>
            <a:r>
              <a:rPr lang="en-US" sz="2300" dirty="0"/>
              <a:t>Rigid labour market</a:t>
            </a:r>
          </a:p>
          <a:p>
            <a:r>
              <a:rPr lang="en-US" sz="2300" dirty="0"/>
              <a:t>Skills mismatch</a:t>
            </a:r>
          </a:p>
          <a:p>
            <a:r>
              <a:rPr lang="en-US" sz="2300" dirty="0"/>
              <a:t>Access to Finance</a:t>
            </a:r>
          </a:p>
          <a:p>
            <a:r>
              <a:rPr lang="en-US" sz="2300" dirty="0"/>
              <a:t>Inadequate Infrastructure</a:t>
            </a:r>
          </a:p>
          <a:p>
            <a:endParaRPr lang="en-US" sz="1700" dirty="0"/>
          </a:p>
          <a:p>
            <a:endParaRPr lang="en-US" sz="1700" dirty="0"/>
          </a:p>
        </p:txBody>
      </p:sp>
    </p:spTree>
    <p:extLst>
      <p:ext uri="{BB962C8B-B14F-4D97-AF65-F5344CB8AC3E}">
        <p14:creationId xmlns:p14="http://schemas.microsoft.com/office/powerpoint/2010/main" val="1879615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410" y="0"/>
            <a:ext cx="4636008" cy="6858000"/>
          </a:xfrm>
          <a:prstGeom prst="rect">
            <a:avLst/>
          </a:prstGeom>
          <a:solidFill>
            <a:srgbClr val="6E9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http://www.zvalues.com/blog/wp-content/uploads/2018/03/Challenge.arrow_-300x171.jpg">
            <a:extLst>
              <a:ext uri="{FF2B5EF4-FFF2-40B4-BE49-F238E27FC236}">
                <a16:creationId xmlns="" xmlns:a16="http://schemas.microsoft.com/office/drawing/2014/main" id="{0FB031B4-2EEB-4B7A-9416-1B36ED5BFA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1082" y="2491626"/>
            <a:ext cx="3026664" cy="1725198"/>
          </a:xfrm>
          <a:prstGeom prst="rect">
            <a:avLst/>
          </a:prstGeom>
          <a:noFill/>
          <a:effectLst/>
        </p:spPr>
      </p:pic>
      <p:sp>
        <p:nvSpPr>
          <p:cNvPr id="2" name="Title 1"/>
          <p:cNvSpPr>
            <a:spLocks noGrp="1"/>
          </p:cNvSpPr>
          <p:nvPr>
            <p:ph type="title"/>
          </p:nvPr>
        </p:nvSpPr>
        <p:spPr>
          <a:xfrm>
            <a:off x="648930" y="629267"/>
            <a:ext cx="5887794" cy="902971"/>
          </a:xfrm>
        </p:spPr>
        <p:txBody>
          <a:bodyPr>
            <a:normAutofit/>
          </a:bodyPr>
          <a:lstStyle/>
          <a:p>
            <a:r>
              <a:rPr lang="en-US" b="1" dirty="0"/>
              <a:t>Challenges (</a:t>
            </a:r>
            <a:r>
              <a:rPr lang="en-US" b="1" dirty="0" err="1"/>
              <a:t>contd</a:t>
            </a:r>
            <a:r>
              <a:rPr lang="en-US" b="1" dirty="0"/>
              <a:t>)</a:t>
            </a:r>
            <a:endParaRPr lang="en-US" b="1" dirty="0">
              <a:solidFill>
                <a:srgbClr val="008080"/>
              </a:solidFill>
            </a:endParaRPr>
          </a:p>
        </p:txBody>
      </p:sp>
      <p:sp>
        <p:nvSpPr>
          <p:cNvPr id="3" name="Content Placeholder 2"/>
          <p:cNvSpPr>
            <a:spLocks noGrp="1"/>
          </p:cNvSpPr>
          <p:nvPr>
            <p:ph idx="1"/>
          </p:nvPr>
        </p:nvSpPr>
        <p:spPr>
          <a:xfrm>
            <a:off x="484214" y="1604613"/>
            <a:ext cx="6752155" cy="4856206"/>
          </a:xfrm>
        </p:spPr>
        <p:txBody>
          <a:bodyPr>
            <a:normAutofit fontScale="92500" lnSpcReduction="10000"/>
          </a:bodyPr>
          <a:lstStyle/>
          <a:p>
            <a:r>
              <a:rPr lang="en-US" sz="2400" dirty="0"/>
              <a:t>Technology absorption &amp; Innovation &amp; Obsolescence</a:t>
            </a:r>
          </a:p>
          <a:p>
            <a:r>
              <a:rPr lang="en-US" sz="2400" dirty="0"/>
              <a:t>Fear of Failure</a:t>
            </a:r>
          </a:p>
          <a:p>
            <a:r>
              <a:rPr lang="en-US" sz="2400" dirty="0"/>
              <a:t>Absence of policy coherence and Institutional alignment</a:t>
            </a:r>
          </a:p>
          <a:p>
            <a:r>
              <a:rPr lang="en-US" sz="2400" dirty="0"/>
              <a:t>Competition from regional &amp; international players</a:t>
            </a:r>
          </a:p>
          <a:p>
            <a:r>
              <a:rPr lang="en-US" sz="2400" dirty="0"/>
              <a:t>Products/Services not competitive enough</a:t>
            </a:r>
          </a:p>
          <a:p>
            <a:r>
              <a:rPr lang="en-US" sz="2400" dirty="0"/>
              <a:t>MSMEs in infancy (formal v/s informal sectors)</a:t>
            </a:r>
          </a:p>
          <a:p>
            <a:r>
              <a:rPr lang="en-US" sz="2400" dirty="0"/>
              <a:t>Lack of appropriate industrial infrastructure for MSMEs</a:t>
            </a:r>
          </a:p>
          <a:p>
            <a:r>
              <a:rPr lang="en-US" sz="2400" dirty="0" err="1"/>
              <a:t>Overcentralisation</a:t>
            </a:r>
            <a:r>
              <a:rPr lang="en-US" sz="2400" dirty="0"/>
              <a:t> of public decision process</a:t>
            </a:r>
          </a:p>
          <a:p>
            <a:r>
              <a:rPr lang="en-US" sz="2400" dirty="0"/>
              <a:t>Quality standards of products need upgrade</a:t>
            </a:r>
          </a:p>
          <a:p>
            <a:r>
              <a:rPr lang="en-US" sz="2400" dirty="0"/>
              <a:t>Land-locked economy</a:t>
            </a:r>
          </a:p>
          <a:p>
            <a:r>
              <a:rPr lang="en-US" sz="2400" dirty="0"/>
              <a:t>High cost of doing business</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172456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410" y="0"/>
            <a:ext cx="4636008" cy="6858000"/>
          </a:xfrm>
          <a:prstGeom prst="rect">
            <a:avLst/>
          </a:prstGeom>
          <a:solidFill>
            <a:srgbClr val="6E9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http://www.zvalues.com/blog/wp-content/uploads/2018/03/Challenge.arrow_-300x171.jpg">
            <a:extLst>
              <a:ext uri="{FF2B5EF4-FFF2-40B4-BE49-F238E27FC236}">
                <a16:creationId xmlns="" xmlns:a16="http://schemas.microsoft.com/office/drawing/2014/main" id="{0FB031B4-2EEB-4B7A-9416-1B36ED5BFA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1082" y="2491626"/>
            <a:ext cx="3026664" cy="1725198"/>
          </a:xfrm>
          <a:prstGeom prst="rect">
            <a:avLst/>
          </a:prstGeom>
          <a:noFill/>
          <a:effectLst/>
        </p:spPr>
      </p:pic>
      <p:sp>
        <p:nvSpPr>
          <p:cNvPr id="2" name="Title 1"/>
          <p:cNvSpPr>
            <a:spLocks noGrp="1"/>
          </p:cNvSpPr>
          <p:nvPr>
            <p:ph type="title"/>
          </p:nvPr>
        </p:nvSpPr>
        <p:spPr>
          <a:xfrm>
            <a:off x="648930" y="629267"/>
            <a:ext cx="5887794" cy="902971"/>
          </a:xfrm>
        </p:spPr>
        <p:txBody>
          <a:bodyPr>
            <a:normAutofit/>
          </a:bodyPr>
          <a:lstStyle/>
          <a:p>
            <a:r>
              <a:rPr lang="en-US" b="1" dirty="0"/>
              <a:t>Challenges (…</a:t>
            </a:r>
            <a:r>
              <a:rPr lang="en-US" b="1" dirty="0" err="1"/>
              <a:t>contd</a:t>
            </a:r>
            <a:r>
              <a:rPr lang="en-US" b="1" dirty="0"/>
              <a:t>)</a:t>
            </a:r>
            <a:endParaRPr lang="en-US" b="1" dirty="0">
              <a:solidFill>
                <a:srgbClr val="008080"/>
              </a:solidFill>
            </a:endParaRPr>
          </a:p>
        </p:txBody>
      </p:sp>
      <p:sp>
        <p:nvSpPr>
          <p:cNvPr id="3" name="Content Placeholder 2"/>
          <p:cNvSpPr>
            <a:spLocks noGrp="1"/>
          </p:cNvSpPr>
          <p:nvPr>
            <p:ph idx="1"/>
          </p:nvPr>
        </p:nvSpPr>
        <p:spPr>
          <a:xfrm>
            <a:off x="484214" y="1604613"/>
            <a:ext cx="6752155" cy="4856206"/>
          </a:xfrm>
        </p:spPr>
        <p:txBody>
          <a:bodyPr>
            <a:normAutofit/>
          </a:bodyPr>
          <a:lstStyle/>
          <a:p>
            <a:r>
              <a:rPr lang="en-US" sz="2400" dirty="0"/>
              <a:t>Poor Work ethics</a:t>
            </a:r>
          </a:p>
          <a:p>
            <a:r>
              <a:rPr lang="en-US" sz="2400" dirty="0"/>
              <a:t>Low productivity</a:t>
            </a:r>
          </a:p>
          <a:p>
            <a:r>
              <a:rPr lang="en-US" sz="2400" dirty="0"/>
              <a:t>Aggressive industrial relation</a:t>
            </a:r>
          </a:p>
          <a:p>
            <a:r>
              <a:rPr lang="en-US" sz="2400" dirty="0"/>
              <a:t>Absence of accountability of the public service</a:t>
            </a:r>
          </a:p>
          <a:p>
            <a:r>
              <a:rPr lang="en-US" sz="2400" dirty="0"/>
              <a:t>Unfair Competition</a:t>
            </a:r>
          </a:p>
          <a:p>
            <a:r>
              <a:rPr lang="en-US" sz="2400" dirty="0"/>
              <a:t>Interpretation of laws and regulations</a:t>
            </a:r>
          </a:p>
          <a:p>
            <a:r>
              <a:rPr lang="en-US" sz="2400" dirty="0"/>
              <a:t>Misalignment between central and local governments</a:t>
            </a:r>
          </a:p>
          <a:p>
            <a:r>
              <a:rPr lang="en-US" sz="2400" dirty="0"/>
              <a:t>Treatment of foreign investment and investors &amp; expatriates</a:t>
            </a:r>
          </a:p>
          <a:p>
            <a:r>
              <a:rPr lang="en-US" sz="2400"/>
              <a:t>Corruption</a:t>
            </a:r>
            <a:endParaRPr lang="en-US" sz="2400" dirty="0"/>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233657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AA30DAA-459E-4C1D-B96B-A180C060D31F}"/>
              </a:ext>
            </a:extLst>
          </p:cNvPr>
          <p:cNvPicPr>
            <a:picLocks noChangeAspect="1"/>
          </p:cNvPicPr>
          <p:nvPr/>
        </p:nvPicPr>
        <p:blipFill rotWithShape="1">
          <a:blip r:embed="rId2"/>
          <a:srcRect l="8059" r="9883" b="2"/>
          <a:stretch/>
        </p:blipFill>
        <p:spPr>
          <a:xfrm>
            <a:off x="838200" y="1904281"/>
            <a:ext cx="4781086" cy="3277319"/>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dirty="0">
                <a:solidFill>
                  <a:srgbClr val="008080"/>
                </a:solidFill>
              </a:rPr>
              <a:t>International Challenges</a:t>
            </a:r>
          </a:p>
        </p:txBody>
      </p:sp>
      <p:sp>
        <p:nvSpPr>
          <p:cNvPr id="3" name="Content Placeholder 2"/>
          <p:cNvSpPr>
            <a:spLocks noGrp="1"/>
          </p:cNvSpPr>
          <p:nvPr>
            <p:ph idx="1"/>
          </p:nvPr>
        </p:nvSpPr>
        <p:spPr>
          <a:xfrm>
            <a:off x="6365631" y="1438275"/>
            <a:ext cx="5416061" cy="4976813"/>
          </a:xfrm>
        </p:spPr>
        <p:txBody>
          <a:bodyPr>
            <a:normAutofit/>
          </a:bodyPr>
          <a:lstStyle/>
          <a:p>
            <a:pPr>
              <a:buFont typeface="Wingdings" panose="05000000000000000000" pitchFamily="2" charset="2"/>
              <a:buChar char="q"/>
            </a:pPr>
            <a:r>
              <a:rPr lang="en-US" dirty="0"/>
              <a:t>Fast Globalization</a:t>
            </a:r>
          </a:p>
          <a:p>
            <a:pPr>
              <a:buFont typeface="Wingdings" panose="05000000000000000000" pitchFamily="2" charset="2"/>
              <a:buChar char="q"/>
            </a:pPr>
            <a:r>
              <a:rPr lang="en-US" dirty="0"/>
              <a:t>Economic uncertainty (crisis, end of preferences..)</a:t>
            </a:r>
          </a:p>
          <a:p>
            <a:pPr>
              <a:buFont typeface="Wingdings" panose="05000000000000000000" pitchFamily="2" charset="2"/>
              <a:buChar char="q"/>
            </a:pPr>
            <a:r>
              <a:rPr lang="en-US" dirty="0"/>
              <a:t>Terrorism</a:t>
            </a:r>
          </a:p>
          <a:p>
            <a:pPr>
              <a:buFont typeface="Wingdings" panose="05000000000000000000" pitchFamily="2" charset="2"/>
              <a:buChar char="q"/>
            </a:pPr>
            <a:r>
              <a:rPr lang="en-US" dirty="0"/>
              <a:t>Growth of Protectionism</a:t>
            </a:r>
          </a:p>
          <a:p>
            <a:pPr>
              <a:buFont typeface="Wingdings" panose="05000000000000000000" pitchFamily="2" charset="2"/>
              <a:buChar char="q"/>
            </a:pPr>
            <a:r>
              <a:rPr lang="en-US" dirty="0"/>
              <a:t>Digitalization</a:t>
            </a:r>
          </a:p>
          <a:p>
            <a:pPr>
              <a:buFont typeface="Wingdings" panose="05000000000000000000" pitchFamily="2" charset="2"/>
              <a:buChar char="q"/>
            </a:pPr>
            <a:r>
              <a:rPr lang="en-US" dirty="0"/>
              <a:t>Climate Change</a:t>
            </a:r>
          </a:p>
          <a:p>
            <a:pPr>
              <a:buFont typeface="Wingdings" panose="05000000000000000000" pitchFamily="2" charset="2"/>
              <a:buChar char="q"/>
            </a:pPr>
            <a:r>
              <a:rPr lang="en-US" dirty="0"/>
              <a:t>Standards and Norms</a:t>
            </a:r>
          </a:p>
          <a:p>
            <a:pPr>
              <a:buFont typeface="Wingdings" panose="05000000000000000000" pitchFamily="2" charset="2"/>
              <a:buChar char="q"/>
            </a:pPr>
            <a:r>
              <a:rPr lang="en-US" dirty="0"/>
              <a:t>Gender Equality &amp; Women Empowerment</a:t>
            </a:r>
          </a:p>
        </p:txBody>
      </p:sp>
    </p:spTree>
    <p:extLst>
      <p:ext uri="{BB962C8B-B14F-4D97-AF65-F5344CB8AC3E}">
        <p14:creationId xmlns:p14="http://schemas.microsoft.com/office/powerpoint/2010/main" val="530857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C440093E-4985-461B-A87F-A9480C7D9CAA}"/>
              </a:ext>
            </a:extLst>
          </p:cNvPr>
          <p:cNvSpPr>
            <a:spLocks noGrp="1"/>
          </p:cNvSpPr>
          <p:nvPr>
            <p:ph type="title"/>
          </p:nvPr>
        </p:nvSpPr>
        <p:spPr>
          <a:xfrm>
            <a:off x="838200" y="5529884"/>
            <a:ext cx="8078342" cy="1096331"/>
          </a:xfrm>
        </p:spPr>
        <p:txBody>
          <a:bodyPr>
            <a:noAutofit/>
          </a:bodyPr>
          <a:lstStyle/>
          <a:p>
            <a:r>
              <a:rPr lang="en-GB" b="1" dirty="0">
                <a:latin typeface="Segoe UI Symbol" panose="020B0502040204020203" pitchFamily="34" charset="0"/>
                <a:ea typeface="Segoe UI Symbol" panose="020B0502040204020203" pitchFamily="34" charset="0"/>
              </a:rPr>
              <a:t>Private Sector: </a:t>
            </a:r>
            <a:br>
              <a:rPr lang="en-GB" b="1" dirty="0">
                <a:latin typeface="Segoe UI Symbol" panose="020B0502040204020203" pitchFamily="34" charset="0"/>
                <a:ea typeface="Segoe UI Symbol" panose="020B0502040204020203" pitchFamily="34" charset="0"/>
              </a:rPr>
            </a:br>
            <a:r>
              <a:rPr lang="en-GB" b="1" dirty="0">
                <a:latin typeface="Segoe UI Symbol" panose="020B0502040204020203" pitchFamily="34" charset="0"/>
                <a:ea typeface="Segoe UI Symbol" panose="020B0502040204020203" pitchFamily="34" charset="0"/>
              </a:rPr>
              <a:t>Hierarchy of Constraints</a:t>
            </a:r>
            <a:endParaRPr lang="fr-FR" dirty="0"/>
          </a:p>
        </p:txBody>
      </p:sp>
      <p:graphicFrame>
        <p:nvGraphicFramePr>
          <p:cNvPr id="4" name="Content Placeholder 3">
            <a:extLst>
              <a:ext uri="{FF2B5EF4-FFF2-40B4-BE49-F238E27FC236}">
                <a16:creationId xmlns="" xmlns:a16="http://schemas.microsoft.com/office/drawing/2014/main" id="{7C429445-91EE-4A91-9B36-E0A443C7D944}"/>
              </a:ext>
            </a:extLst>
          </p:cNvPr>
          <p:cNvGraphicFramePr>
            <a:graphicFrameLocks noGrp="1"/>
          </p:cNvGraphicFramePr>
          <p:nvPr>
            <p:ph idx="1"/>
            <p:extLst>
              <p:ext uri="{D42A27DB-BD31-4B8C-83A1-F6EECF244321}">
                <p14:modId xmlns:p14="http://schemas.microsoft.com/office/powerpoint/2010/main" val="2164764735"/>
              </p:ext>
            </p:extLst>
          </p:nvPr>
        </p:nvGraphicFramePr>
        <p:xfrm>
          <a:off x="207264" y="231785"/>
          <a:ext cx="11814048" cy="529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89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B36F400F-DF28-43BC-8D8E-4929793B39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6330412-ECA8-4339-92CC-B92D20C82466}"/>
              </a:ext>
            </a:extLst>
          </p:cNvPr>
          <p:cNvSpPr>
            <a:spLocks noGrp="1"/>
          </p:cNvSpPr>
          <p:nvPr>
            <p:ph type="title"/>
          </p:nvPr>
        </p:nvSpPr>
        <p:spPr>
          <a:xfrm>
            <a:off x="838200" y="668377"/>
            <a:ext cx="10515600" cy="1325563"/>
          </a:xfrm>
        </p:spPr>
        <p:txBody>
          <a:bodyPr>
            <a:normAutofit/>
          </a:bodyPr>
          <a:lstStyle/>
          <a:p>
            <a:r>
              <a:rPr lang="fr-FR" b="1" dirty="0" smtClean="0">
                <a:latin typeface="Segoe UI Historic" panose="020B0502040204020203" pitchFamily="34" charset="0"/>
                <a:ea typeface="Segoe UI Historic" panose="020B0502040204020203" pitchFamily="34" charset="0"/>
                <a:cs typeface="Segoe UI Historic" panose="020B0502040204020203" pitchFamily="34" charset="0"/>
              </a:rPr>
              <a:t>Key Recommandations: Short </a:t>
            </a:r>
            <a:r>
              <a:rPr lang="fr-FR" b="1" dirty="0">
                <a:latin typeface="Segoe UI Historic" panose="020B0502040204020203" pitchFamily="34" charset="0"/>
                <a:ea typeface="Segoe UI Historic" panose="020B0502040204020203" pitchFamily="34" charset="0"/>
                <a:cs typeface="Segoe UI Historic" panose="020B0502040204020203" pitchFamily="34" charset="0"/>
              </a:rPr>
              <a:t>Term Actions</a:t>
            </a:r>
          </a:p>
        </p:txBody>
      </p:sp>
      <p:sp>
        <p:nvSpPr>
          <p:cNvPr id="4" name="Content Placeholder 3">
            <a:extLst>
              <a:ext uri="{FF2B5EF4-FFF2-40B4-BE49-F238E27FC236}">
                <a16:creationId xmlns="" xmlns:a16="http://schemas.microsoft.com/office/drawing/2014/main" id="{1EF13950-6A23-41AE-8F7B-63F96E2FBCC9}"/>
              </a:ext>
            </a:extLst>
          </p:cNvPr>
          <p:cNvSpPr>
            <a:spLocks noGrp="1"/>
          </p:cNvSpPr>
          <p:nvPr>
            <p:ph sz="half" idx="1"/>
          </p:nvPr>
        </p:nvSpPr>
        <p:spPr>
          <a:xfrm>
            <a:off x="838200" y="2177456"/>
            <a:ext cx="5097780" cy="3795748"/>
          </a:xfrm>
        </p:spPr>
        <p:txBody>
          <a:bodyPr>
            <a:normAutofit fontScale="92500" lnSpcReduction="20000"/>
          </a:bodyPr>
          <a:lstStyle/>
          <a:p>
            <a:r>
              <a:rPr lang="en-US" sz="1800" dirty="0"/>
              <a:t>Address Bureaucracy and Red tape </a:t>
            </a:r>
          </a:p>
          <a:p>
            <a:r>
              <a:rPr lang="en-US" sz="1800" dirty="0"/>
              <a:t>Improve Poor work ethics and aggressive employment relations</a:t>
            </a:r>
          </a:p>
          <a:p>
            <a:r>
              <a:rPr lang="en-US" sz="1800" dirty="0"/>
              <a:t>Clarity and predictability of legal and regulatory frameworks</a:t>
            </a:r>
          </a:p>
          <a:p>
            <a:r>
              <a:rPr lang="en-US" sz="1800" dirty="0"/>
              <a:t>Promote Inclusive and sustainable growth</a:t>
            </a:r>
          </a:p>
          <a:p>
            <a:r>
              <a:rPr lang="en-US" sz="1800" dirty="0"/>
              <a:t>Promote fair Competition</a:t>
            </a:r>
          </a:p>
          <a:p>
            <a:r>
              <a:rPr lang="en-US" sz="1800" dirty="0"/>
              <a:t>Promote research, development and innovation, technology transfer</a:t>
            </a:r>
          </a:p>
          <a:p>
            <a:r>
              <a:rPr lang="en-US" sz="1800" dirty="0"/>
              <a:t>Improve the processing of Work and residence permits</a:t>
            </a:r>
          </a:p>
          <a:p>
            <a:r>
              <a:rPr lang="en-US" sz="1800" dirty="0"/>
              <a:t>Introduce investor aftercare programme</a:t>
            </a:r>
          </a:p>
          <a:p>
            <a:r>
              <a:rPr lang="en-US" sz="1800" dirty="0"/>
              <a:t>Facilitate access to finance and credit</a:t>
            </a:r>
          </a:p>
          <a:p>
            <a:r>
              <a:rPr lang="en-US" sz="1800" dirty="0"/>
              <a:t>Small domestic market – building export readiness</a:t>
            </a:r>
          </a:p>
          <a:p>
            <a:endParaRPr lang="fr-FR" sz="1500" dirty="0"/>
          </a:p>
        </p:txBody>
      </p:sp>
      <p:sp>
        <p:nvSpPr>
          <p:cNvPr id="5" name="Content Placeholder 4">
            <a:extLst>
              <a:ext uri="{FF2B5EF4-FFF2-40B4-BE49-F238E27FC236}">
                <a16:creationId xmlns="" xmlns:a16="http://schemas.microsoft.com/office/drawing/2014/main" id="{6C3638D5-8472-4E89-969C-A05812FDFBED}"/>
              </a:ext>
            </a:extLst>
          </p:cNvPr>
          <p:cNvSpPr>
            <a:spLocks noGrp="1"/>
          </p:cNvSpPr>
          <p:nvPr>
            <p:ph sz="half" idx="2"/>
          </p:nvPr>
        </p:nvSpPr>
        <p:spPr>
          <a:xfrm>
            <a:off x="6256020" y="2177456"/>
            <a:ext cx="5097780" cy="3795748"/>
          </a:xfrm>
        </p:spPr>
        <p:txBody>
          <a:bodyPr>
            <a:normAutofit fontScale="92500" lnSpcReduction="20000"/>
          </a:bodyPr>
          <a:lstStyle/>
          <a:p>
            <a:r>
              <a:rPr lang="en-US" sz="1800" dirty="0"/>
              <a:t>Build policy coherence and institutional alignment</a:t>
            </a:r>
          </a:p>
          <a:p>
            <a:r>
              <a:rPr lang="en-US" sz="1800" dirty="0"/>
              <a:t>Improve processes for Resistance and Work permits to foreign investors </a:t>
            </a:r>
          </a:p>
          <a:p>
            <a:r>
              <a:rPr lang="en-US" sz="1800" dirty="0"/>
              <a:t>Promote Local Enterprise Development scheme</a:t>
            </a:r>
          </a:p>
          <a:p>
            <a:r>
              <a:rPr lang="en-US" sz="1800" dirty="0"/>
              <a:t>(industries reserved for citizens)</a:t>
            </a:r>
          </a:p>
          <a:p>
            <a:r>
              <a:rPr lang="en-US" sz="1800" dirty="0"/>
              <a:t>Make Licensing for business and not for premises</a:t>
            </a:r>
          </a:p>
          <a:p>
            <a:r>
              <a:rPr lang="en-US" sz="1800" dirty="0"/>
              <a:t>Inward looking enterprises – Export-oriented enterprises</a:t>
            </a:r>
          </a:p>
          <a:p>
            <a:r>
              <a:rPr lang="en-US" sz="1800" dirty="0"/>
              <a:t>Strengthen entrepreneurship development framework</a:t>
            </a:r>
          </a:p>
          <a:p>
            <a:r>
              <a:rPr lang="en-US" sz="1800" dirty="0"/>
              <a:t>Build institutional capacity (BB)</a:t>
            </a:r>
          </a:p>
          <a:p>
            <a:r>
              <a:rPr lang="en-US" sz="1800" dirty="0"/>
              <a:t>Improve revenue stream for BB</a:t>
            </a:r>
          </a:p>
          <a:p>
            <a:r>
              <a:rPr lang="en-US" sz="1800" dirty="0"/>
              <a:t>Improve compliance to quality standards and norms </a:t>
            </a:r>
          </a:p>
          <a:p>
            <a:endParaRPr lang="fr-FR" sz="1500" dirty="0"/>
          </a:p>
        </p:txBody>
      </p:sp>
    </p:spTree>
    <p:extLst>
      <p:ext uri="{BB962C8B-B14F-4D97-AF65-F5344CB8AC3E}">
        <p14:creationId xmlns:p14="http://schemas.microsoft.com/office/powerpoint/2010/main" val="70105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 xmlns:a16="http://schemas.microsoft.com/office/drawing/2014/main" id="{1E31C1D4-DB45-4068-A777-18AE33F9DECB}"/>
              </a:ext>
            </a:extLst>
          </p:cNvPr>
          <p:cNvSpPr>
            <a:spLocks noGrp="1"/>
          </p:cNvSpPr>
          <p:nvPr>
            <p:ph type="title"/>
          </p:nvPr>
        </p:nvSpPr>
        <p:spPr>
          <a:xfrm>
            <a:off x="943277" y="712269"/>
            <a:ext cx="3370998" cy="5502264"/>
          </a:xfrm>
        </p:spPr>
        <p:txBody>
          <a:bodyPr>
            <a:normAutofit/>
          </a:bodyPr>
          <a:lstStyle/>
          <a:p>
            <a:r>
              <a:rPr lang="en-GB"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National Validation Workshop</a:t>
            </a:r>
            <a:br>
              <a:rPr lang="en-GB"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br>
            <a:endParaRPr lang="en-GB"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15" name="Content Placeholder 5">
            <a:extLst>
              <a:ext uri="{FF2B5EF4-FFF2-40B4-BE49-F238E27FC236}">
                <a16:creationId xmlns="" xmlns:a16="http://schemas.microsoft.com/office/drawing/2014/main" id="{49AEB2C1-AF2A-4CE5-87CC-1A38C83DAE33}"/>
              </a:ext>
            </a:extLst>
          </p:cNvPr>
          <p:cNvGraphicFramePr>
            <a:graphicFrameLocks noGrp="1"/>
          </p:cNvGraphicFramePr>
          <p:nvPr>
            <p:ph idx="1"/>
            <p:extLst>
              <p:ext uri="{D42A27DB-BD31-4B8C-83A1-F6EECF244321}">
                <p14:modId xmlns:p14="http://schemas.microsoft.com/office/powerpoint/2010/main" val="286998256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436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9C052EA-05E2-403D-965E-52D1BFFA24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 xmlns:a16="http://schemas.microsoft.com/office/drawing/2014/main" id="{4C1936B8-2FFB-4F78-8388-B8C282B8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6330412-ECA8-4339-92CC-B92D20C82466}"/>
              </a:ext>
            </a:extLst>
          </p:cNvPr>
          <p:cNvSpPr>
            <a:spLocks noGrp="1"/>
          </p:cNvSpPr>
          <p:nvPr>
            <p:ph type="title"/>
          </p:nvPr>
        </p:nvSpPr>
        <p:spPr>
          <a:xfrm>
            <a:off x="838200" y="365126"/>
            <a:ext cx="10515600" cy="1094740"/>
          </a:xfrm>
        </p:spPr>
        <p:txBody>
          <a:bodyPr>
            <a:normAutofit fontScale="90000"/>
          </a:bodyPr>
          <a:lstStyle/>
          <a:p>
            <a:r>
              <a:rPr lang="fr-FR" b="1" dirty="0" smtClean="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Key </a:t>
            </a:r>
            <a:r>
              <a:rPr lang="fr-FR" b="1" dirty="0" err="1" smtClean="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Recommendations</a:t>
            </a:r>
            <a:r>
              <a:rPr lang="fr-FR" b="1" dirty="0" smtClean="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Long </a:t>
            </a:r>
            <a:r>
              <a:rPr lang="fr-FR"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Term</a:t>
            </a:r>
            <a:r>
              <a:rPr lang="fr-FR"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Actions</a:t>
            </a:r>
          </a:p>
        </p:txBody>
      </p:sp>
      <p:sp>
        <p:nvSpPr>
          <p:cNvPr id="4" name="Content Placeholder 3">
            <a:extLst>
              <a:ext uri="{FF2B5EF4-FFF2-40B4-BE49-F238E27FC236}">
                <a16:creationId xmlns="" xmlns:a16="http://schemas.microsoft.com/office/drawing/2014/main" id="{1EF13950-6A23-41AE-8F7B-63F96E2FBCC9}"/>
              </a:ext>
            </a:extLst>
          </p:cNvPr>
          <p:cNvSpPr>
            <a:spLocks noGrp="1"/>
          </p:cNvSpPr>
          <p:nvPr>
            <p:ph sz="half" idx="1"/>
          </p:nvPr>
        </p:nvSpPr>
        <p:spPr>
          <a:xfrm>
            <a:off x="838200" y="2100579"/>
            <a:ext cx="5097779" cy="4076383"/>
          </a:xfrm>
        </p:spPr>
        <p:txBody>
          <a:bodyPr anchor="ctr">
            <a:normAutofit fontScale="62500" lnSpcReduction="20000"/>
          </a:bodyPr>
          <a:lstStyle/>
          <a:p>
            <a:r>
              <a:rPr lang="en-GB" dirty="0"/>
              <a:t>Enabling business climate/ higher Ease of Doing ranking</a:t>
            </a:r>
            <a:endParaRPr lang="en-US" dirty="0"/>
          </a:p>
          <a:p>
            <a:r>
              <a:rPr lang="en-GB" dirty="0"/>
              <a:t>Fight against Corruption</a:t>
            </a:r>
            <a:endParaRPr lang="en-US" dirty="0"/>
          </a:p>
          <a:p>
            <a:r>
              <a:rPr lang="en-GB" dirty="0"/>
              <a:t>Promote sustainable, balanced and inclusive growth</a:t>
            </a:r>
            <a:endParaRPr lang="en-US" dirty="0"/>
          </a:p>
          <a:p>
            <a:r>
              <a:rPr lang="en-GB" dirty="0"/>
              <a:t>Robust diversification and cluster development programmes</a:t>
            </a:r>
            <a:endParaRPr lang="en-US" dirty="0"/>
          </a:p>
          <a:p>
            <a:r>
              <a:rPr lang="en-GB" dirty="0"/>
              <a:t>Improve accountability of the public sector</a:t>
            </a:r>
            <a:endParaRPr lang="en-US" dirty="0"/>
          </a:p>
          <a:p>
            <a:r>
              <a:rPr lang="en-GB" dirty="0"/>
              <a:t>Improve Competitiveness &amp; Productivity</a:t>
            </a:r>
            <a:endParaRPr lang="en-US" dirty="0"/>
          </a:p>
          <a:p>
            <a:r>
              <a:rPr lang="en-GB" dirty="0"/>
              <a:t>Reduce the dominance of the public sector in the economic life of Botswana</a:t>
            </a:r>
            <a:endParaRPr lang="en-US" dirty="0"/>
          </a:p>
          <a:p>
            <a:r>
              <a:rPr lang="en-GB" dirty="0"/>
              <a:t>Lower costs of doing business</a:t>
            </a:r>
            <a:endParaRPr lang="en-US" dirty="0"/>
          </a:p>
          <a:p>
            <a:r>
              <a:rPr lang="en-GB" dirty="0"/>
              <a:t>Strong trade facilitation</a:t>
            </a:r>
            <a:endParaRPr lang="en-US" dirty="0"/>
          </a:p>
          <a:p>
            <a:endParaRPr lang="fr-FR" sz="1400" dirty="0"/>
          </a:p>
        </p:txBody>
      </p:sp>
      <p:sp>
        <p:nvSpPr>
          <p:cNvPr id="5" name="Content Placeholder 4">
            <a:extLst>
              <a:ext uri="{FF2B5EF4-FFF2-40B4-BE49-F238E27FC236}">
                <a16:creationId xmlns="" xmlns:a16="http://schemas.microsoft.com/office/drawing/2014/main" id="{6C3638D5-8472-4E89-969C-A05812FDFBED}"/>
              </a:ext>
            </a:extLst>
          </p:cNvPr>
          <p:cNvSpPr>
            <a:spLocks noGrp="1"/>
          </p:cNvSpPr>
          <p:nvPr>
            <p:ph sz="half" idx="2"/>
          </p:nvPr>
        </p:nvSpPr>
        <p:spPr>
          <a:xfrm>
            <a:off x="6256020" y="2100579"/>
            <a:ext cx="5097780" cy="4076383"/>
          </a:xfrm>
        </p:spPr>
        <p:txBody>
          <a:bodyPr anchor="ctr">
            <a:normAutofit fontScale="62500" lnSpcReduction="20000"/>
          </a:bodyPr>
          <a:lstStyle/>
          <a:p>
            <a:r>
              <a:rPr lang="en-GB" dirty="0"/>
              <a:t>Build efficient infrastructure</a:t>
            </a:r>
            <a:endParaRPr lang="en-US" dirty="0"/>
          </a:p>
          <a:p>
            <a:r>
              <a:rPr lang="en-GB" dirty="0"/>
              <a:t>Open and friendly environment to FDI</a:t>
            </a:r>
            <a:endParaRPr lang="en-US" dirty="0"/>
          </a:p>
          <a:p>
            <a:r>
              <a:rPr lang="en-GB" dirty="0"/>
              <a:t>Strong pro-MSME policies</a:t>
            </a:r>
            <a:endParaRPr lang="en-US" dirty="0"/>
          </a:p>
          <a:p>
            <a:r>
              <a:rPr lang="en-GB" dirty="0"/>
              <a:t>Capacity building of civil service and trade support institution to deliver quality services</a:t>
            </a:r>
            <a:endParaRPr lang="en-US" dirty="0"/>
          </a:p>
          <a:p>
            <a:r>
              <a:rPr lang="en-GB" dirty="0"/>
              <a:t>Build harmonious work and industrial relations</a:t>
            </a:r>
            <a:endParaRPr lang="en-US" dirty="0"/>
          </a:p>
          <a:p>
            <a:r>
              <a:rPr lang="en-GB" dirty="0"/>
              <a:t>Address the rigid labour market</a:t>
            </a:r>
            <a:endParaRPr lang="en-US" dirty="0"/>
          </a:p>
          <a:p>
            <a:r>
              <a:rPr lang="en-GB" dirty="0"/>
              <a:t>Strengthen private sector development programmes</a:t>
            </a:r>
            <a:endParaRPr lang="en-US" dirty="0"/>
          </a:p>
          <a:p>
            <a:r>
              <a:rPr lang="en-GB" dirty="0"/>
              <a:t>Reduce dominance of the informal sector</a:t>
            </a:r>
            <a:endParaRPr lang="en-US" dirty="0"/>
          </a:p>
          <a:p>
            <a:r>
              <a:rPr lang="en-GB" dirty="0"/>
              <a:t>Address skills mismatch</a:t>
            </a:r>
            <a:endParaRPr lang="en-US" dirty="0"/>
          </a:p>
          <a:p>
            <a:r>
              <a:rPr lang="en-GB" sz="2900" dirty="0"/>
              <a:t>Promote regional integration to access its benefits</a:t>
            </a:r>
            <a:endParaRPr lang="en-US" sz="2900" dirty="0"/>
          </a:p>
          <a:p>
            <a:endParaRPr lang="fr-FR" sz="1600" dirty="0"/>
          </a:p>
        </p:txBody>
      </p:sp>
    </p:spTree>
    <p:extLst>
      <p:ext uri="{BB962C8B-B14F-4D97-AF65-F5344CB8AC3E}">
        <p14:creationId xmlns:p14="http://schemas.microsoft.com/office/powerpoint/2010/main" val="14738128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9C86112D-643D-43B6-B2C8-837096A5E9F3}"/>
              </a:ext>
            </a:extLst>
          </p:cNvPr>
          <p:cNvSpPr>
            <a:spLocks noGrp="1"/>
          </p:cNvSpPr>
          <p:nvPr>
            <p:ph type="title"/>
          </p:nvPr>
        </p:nvSpPr>
        <p:spPr>
          <a:xfrm>
            <a:off x="838200" y="5529884"/>
            <a:ext cx="8078342" cy="1096331"/>
          </a:xfrm>
        </p:spPr>
        <p:txBody>
          <a:bodyPr>
            <a:normAutofit/>
          </a:bodyPr>
          <a:lstStyle/>
          <a:p>
            <a:r>
              <a:rPr lang="en-GB" sz="3400" b="1" dirty="0">
                <a:solidFill>
                  <a:schemeClr val="accent1">
                    <a:lumMod val="75000"/>
                  </a:schemeClr>
                </a:solidFill>
                <a:latin typeface="Segoe UI Symbol" panose="020B0502040204020203" pitchFamily="34" charset="0"/>
                <a:ea typeface="Segoe UI Symbol" panose="020B0502040204020203" pitchFamily="34" charset="0"/>
              </a:rPr>
              <a:t>Strategy Development Methodology</a:t>
            </a:r>
            <a:br>
              <a:rPr lang="en-GB" sz="3400" b="1" dirty="0">
                <a:solidFill>
                  <a:schemeClr val="accent1">
                    <a:lumMod val="75000"/>
                  </a:schemeClr>
                </a:solidFill>
                <a:latin typeface="Segoe UI Symbol" panose="020B0502040204020203" pitchFamily="34" charset="0"/>
                <a:ea typeface="Segoe UI Symbol" panose="020B0502040204020203" pitchFamily="34" charset="0"/>
              </a:rPr>
            </a:br>
            <a:r>
              <a:rPr lang="en-GB" sz="3400" b="1" dirty="0">
                <a:solidFill>
                  <a:schemeClr val="accent1">
                    <a:lumMod val="75000"/>
                  </a:schemeClr>
                </a:solidFill>
                <a:latin typeface="Segoe UI Symbol" panose="020B0502040204020203" pitchFamily="34" charset="0"/>
                <a:ea typeface="Segoe UI Symbol" panose="020B0502040204020203" pitchFamily="34" charset="0"/>
              </a:rPr>
              <a:t>Co-Creation</a:t>
            </a:r>
          </a:p>
        </p:txBody>
      </p:sp>
      <p:graphicFrame>
        <p:nvGraphicFramePr>
          <p:cNvPr id="6" name="Content Placeholder 5">
            <a:extLst>
              <a:ext uri="{FF2B5EF4-FFF2-40B4-BE49-F238E27FC236}">
                <a16:creationId xmlns="" xmlns:a16="http://schemas.microsoft.com/office/drawing/2014/main" id="{83722AC0-423F-43E9-A6AB-0C83FC918822}"/>
              </a:ext>
            </a:extLst>
          </p:cNvPr>
          <p:cNvGraphicFramePr>
            <a:graphicFrameLocks noGrp="1"/>
          </p:cNvGraphicFramePr>
          <p:nvPr>
            <p:ph idx="1"/>
            <p:extLst>
              <p:ext uri="{D42A27DB-BD31-4B8C-83A1-F6EECF244321}">
                <p14:modId xmlns:p14="http://schemas.microsoft.com/office/powerpoint/2010/main" val="160779398"/>
              </p:ext>
            </p:extLst>
          </p:nvPr>
        </p:nvGraphicFramePr>
        <p:xfrm>
          <a:off x="314325" y="400050"/>
          <a:ext cx="11591925"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69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EFDD1426-70FF-40BB-A495-925B52BAEFDB}"/>
              </a:ext>
            </a:extLst>
          </p:cNvPr>
          <p:cNvSpPr>
            <a:spLocks noGrp="1"/>
          </p:cNvSpPr>
          <p:nvPr>
            <p:ph type="title"/>
          </p:nvPr>
        </p:nvSpPr>
        <p:spPr>
          <a:xfrm>
            <a:off x="838200" y="5529884"/>
            <a:ext cx="8078342" cy="1096331"/>
          </a:xfrm>
        </p:spPr>
        <p:txBody>
          <a:bodyPr>
            <a:normAutofit/>
          </a:bodyPr>
          <a:lstStyle/>
          <a:p>
            <a:r>
              <a:rPr lang="en-GB" sz="3400" b="1">
                <a:latin typeface="Segoe UI Symbol" panose="020B0502040204020203" pitchFamily="34" charset="0"/>
                <a:ea typeface="Segoe UI Symbol" panose="020B0502040204020203" pitchFamily="34" charset="0"/>
              </a:rPr>
              <a:t>Business Botswana</a:t>
            </a:r>
            <a:br>
              <a:rPr lang="en-GB" sz="3400" b="1">
                <a:latin typeface="Segoe UI Symbol" panose="020B0502040204020203" pitchFamily="34" charset="0"/>
                <a:ea typeface="Segoe UI Symbol" panose="020B0502040204020203" pitchFamily="34" charset="0"/>
              </a:rPr>
            </a:br>
            <a:r>
              <a:rPr lang="en-GB" sz="3400" b="1">
                <a:latin typeface="Segoe UI Symbol" panose="020B0502040204020203" pitchFamily="34" charset="0"/>
                <a:ea typeface="Segoe UI Symbol" panose="020B0502040204020203" pitchFamily="34" charset="0"/>
              </a:rPr>
              <a:t>5-Year Strategy Methodology</a:t>
            </a:r>
          </a:p>
        </p:txBody>
      </p:sp>
      <p:graphicFrame>
        <p:nvGraphicFramePr>
          <p:cNvPr id="4" name="Content Placeholder 3">
            <a:extLst>
              <a:ext uri="{FF2B5EF4-FFF2-40B4-BE49-F238E27FC236}">
                <a16:creationId xmlns="" xmlns:a16="http://schemas.microsoft.com/office/drawing/2014/main" id="{13DBEFBF-90F8-4E5C-AE63-3755F3BB61C6}"/>
              </a:ext>
            </a:extLst>
          </p:cNvPr>
          <p:cNvGraphicFramePr>
            <a:graphicFrameLocks noGrp="1"/>
          </p:cNvGraphicFramePr>
          <p:nvPr>
            <p:ph idx="1"/>
            <p:extLst>
              <p:ext uri="{D42A27DB-BD31-4B8C-83A1-F6EECF244321}">
                <p14:modId xmlns:p14="http://schemas.microsoft.com/office/powerpoint/2010/main" val="2535084216"/>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83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rgbClr val="95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a:solidFill>
              <a:srgbClr val="FE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51380" y="185548"/>
            <a:ext cx="7474172" cy="858336"/>
          </a:xfrm>
        </p:spPr>
        <p:txBody>
          <a:bodyPr>
            <a:normAutofit fontScale="90000"/>
          </a:bodyPr>
          <a:lstStyle/>
          <a:p>
            <a:pPr algn="ctr"/>
            <a:r>
              <a:rPr lang="en-US" b="1" dirty="0"/>
              <a:t/>
            </a:r>
            <a:br>
              <a:rPr lang="en-US" b="1" dirty="0"/>
            </a:br>
            <a:r>
              <a:rPr lang="en-US" sz="4900" b="1" dirty="0">
                <a:latin typeface="Segoe UI Symbol" panose="020B0502040204020203" pitchFamily="34" charset="0"/>
                <a:ea typeface="Segoe UI Symbol" panose="020B0502040204020203" pitchFamily="34" charset="0"/>
              </a:rPr>
              <a:t>Business Botswana</a:t>
            </a:r>
            <a:r>
              <a:rPr lang="en-US" b="1" dirty="0"/>
              <a:t/>
            </a:r>
            <a:br>
              <a:rPr lang="en-US" b="1" dirty="0"/>
            </a:br>
            <a:r>
              <a:rPr lang="en-US" b="1" dirty="0"/>
              <a:t> </a:t>
            </a:r>
          </a:p>
        </p:txBody>
      </p:sp>
      <p:graphicFrame>
        <p:nvGraphicFramePr>
          <p:cNvPr id="5" name="Content Placeholder 2">
            <a:extLst>
              <a:ext uri="{FF2B5EF4-FFF2-40B4-BE49-F238E27FC236}">
                <a16:creationId xmlns="" xmlns:a16="http://schemas.microsoft.com/office/drawing/2014/main" id="{D4B2124D-7CEC-4782-830D-8231941F54E8}"/>
              </a:ext>
            </a:extLst>
          </p:cNvPr>
          <p:cNvGraphicFramePr>
            <a:graphicFrameLocks noGrp="1"/>
          </p:cNvGraphicFramePr>
          <p:nvPr>
            <p:ph idx="1"/>
            <p:extLst>
              <p:ext uri="{D42A27DB-BD31-4B8C-83A1-F6EECF244321}">
                <p14:modId xmlns:p14="http://schemas.microsoft.com/office/powerpoint/2010/main" val="273722424"/>
              </p:ext>
            </p:extLst>
          </p:nvPr>
        </p:nvGraphicFramePr>
        <p:xfrm>
          <a:off x="798981" y="1043884"/>
          <a:ext cx="7778971"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C697CC2A-9652-4836-B0A7-E86EFAB30B1F}"/>
              </a:ext>
            </a:extLst>
          </p:cNvPr>
          <p:cNvPicPr>
            <a:picLocks noChangeAspect="1"/>
          </p:cNvPicPr>
          <p:nvPr/>
        </p:nvPicPr>
        <p:blipFill>
          <a:blip r:embed="rId7"/>
          <a:stretch>
            <a:fillRect/>
          </a:stretch>
        </p:blipFill>
        <p:spPr>
          <a:xfrm>
            <a:off x="9285758" y="2941946"/>
            <a:ext cx="1606243" cy="974108"/>
          </a:xfrm>
          <a:prstGeom prst="rect">
            <a:avLst/>
          </a:prstGeom>
        </p:spPr>
      </p:pic>
      <p:graphicFrame>
        <p:nvGraphicFramePr>
          <p:cNvPr id="7" name="Table 6">
            <a:extLst>
              <a:ext uri="{FF2B5EF4-FFF2-40B4-BE49-F238E27FC236}">
                <a16:creationId xmlns="" xmlns:a16="http://schemas.microsoft.com/office/drawing/2014/main" id="{E0B33378-639E-43FD-860B-1A1914FA309C}"/>
              </a:ext>
            </a:extLst>
          </p:cNvPr>
          <p:cNvGraphicFramePr>
            <a:graphicFrameLocks noGrp="1"/>
          </p:cNvGraphicFramePr>
          <p:nvPr>
            <p:extLst>
              <p:ext uri="{D42A27DB-BD31-4B8C-83A1-F6EECF244321}">
                <p14:modId xmlns:p14="http://schemas.microsoft.com/office/powerpoint/2010/main" val="479022526"/>
              </p:ext>
            </p:extLst>
          </p:nvPr>
        </p:nvGraphicFramePr>
        <p:xfrm>
          <a:off x="1299999" y="3781472"/>
          <a:ext cx="6399814" cy="2118678"/>
        </p:xfrm>
        <a:graphic>
          <a:graphicData uri="http://schemas.openxmlformats.org/drawingml/2006/table">
            <a:tbl>
              <a:tblPr firstRow="1" bandRow="1">
                <a:tableStyleId>{5C22544A-7EE6-4342-B048-85BDC9FD1C3A}</a:tableStyleId>
              </a:tblPr>
              <a:tblGrid>
                <a:gridCol w="2305088">
                  <a:extLst>
                    <a:ext uri="{9D8B030D-6E8A-4147-A177-3AD203B41FA5}">
                      <a16:colId xmlns="" xmlns:a16="http://schemas.microsoft.com/office/drawing/2014/main" val="2146093595"/>
                    </a:ext>
                  </a:extLst>
                </a:gridCol>
                <a:gridCol w="4094726">
                  <a:extLst>
                    <a:ext uri="{9D8B030D-6E8A-4147-A177-3AD203B41FA5}">
                      <a16:colId xmlns="" xmlns:a16="http://schemas.microsoft.com/office/drawing/2014/main" val="3906671448"/>
                    </a:ext>
                  </a:extLst>
                </a:gridCol>
              </a:tblGrid>
              <a:tr h="1997066">
                <a:tc>
                  <a:txBody>
                    <a:bodyPr/>
                    <a:lstStyle/>
                    <a:p>
                      <a:pPr algn="ctr"/>
                      <a:r>
                        <a:rPr lang="fr-FR" sz="2200" dirty="0">
                          <a:solidFill>
                            <a:schemeClr val="tx1"/>
                          </a:solidFill>
                        </a:rPr>
                        <a:t>Core </a:t>
                      </a:r>
                    </a:p>
                    <a:p>
                      <a:pPr algn="ctr"/>
                      <a:r>
                        <a:rPr lang="fr-FR" sz="2200" dirty="0" smtClean="0">
                          <a:solidFill>
                            <a:schemeClr val="tx1"/>
                          </a:solidFill>
                        </a:rPr>
                        <a:t>Values</a:t>
                      </a:r>
                    </a:p>
                    <a:p>
                      <a:pPr algn="ctr"/>
                      <a:r>
                        <a:rPr lang="fr-FR" sz="2200" dirty="0" smtClean="0">
                          <a:solidFill>
                            <a:schemeClr val="tx1"/>
                          </a:solidFill>
                        </a:rPr>
                        <a:t>(BB)</a:t>
                      </a:r>
                      <a:endParaRPr lang="fr-FR" sz="22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GB" sz="2100" b="0" dirty="0">
                          <a:effectLst/>
                          <a:latin typeface="Calibri" panose="020F0502020204030204" pitchFamily="34" charset="0"/>
                          <a:ea typeface="Calibri" panose="020F0502020204030204" pitchFamily="34" charset="0"/>
                          <a:cs typeface="Times New Roman" panose="02020603050405020304" pitchFamily="18" charset="0"/>
                        </a:rPr>
                        <a:t>Professionalism &amp; Integrity</a:t>
                      </a:r>
                      <a:endParaRPr lang="en-US" sz="2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100" b="0" dirty="0">
                          <a:effectLst/>
                          <a:latin typeface="Calibri" panose="020F0502020204030204" pitchFamily="34" charset="0"/>
                          <a:ea typeface="Calibri" panose="020F0502020204030204" pitchFamily="34" charset="0"/>
                          <a:cs typeface="Times New Roman" panose="02020603050405020304" pitchFamily="18" charset="0"/>
                        </a:rPr>
                        <a:t>Excellence &amp; Result oriented</a:t>
                      </a:r>
                      <a:endParaRPr lang="en-US" sz="2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100" b="0" dirty="0">
                          <a:effectLst/>
                          <a:latin typeface="Calibri" panose="020F0502020204030204" pitchFamily="34" charset="0"/>
                          <a:ea typeface="Calibri" panose="020F0502020204030204" pitchFamily="34" charset="0"/>
                          <a:cs typeface="Times New Roman" panose="02020603050405020304" pitchFamily="18" charset="0"/>
                        </a:rPr>
                        <a:t>Good Governance &amp; Accountability</a:t>
                      </a:r>
                      <a:endParaRPr lang="en-US" sz="2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100" b="0" dirty="0">
                          <a:effectLst/>
                          <a:latin typeface="Calibri" panose="020F0502020204030204" pitchFamily="34" charset="0"/>
                          <a:ea typeface="Calibri" panose="020F0502020204030204" pitchFamily="34" charset="0"/>
                          <a:cs typeface="Times New Roman" panose="02020603050405020304" pitchFamily="18" charset="0"/>
                        </a:rPr>
                        <a:t>Continuous learning &amp; Innovation</a:t>
                      </a:r>
                      <a:endParaRPr lang="en-US" sz="2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100" b="0" dirty="0">
                          <a:effectLst/>
                          <a:latin typeface="Calibri" panose="020F0502020204030204" pitchFamily="34" charset="0"/>
                          <a:ea typeface="Calibri" panose="020F0502020204030204" pitchFamily="34" charset="0"/>
                          <a:cs typeface="Times New Roman" panose="02020603050405020304" pitchFamily="18" charset="0"/>
                        </a:rPr>
                        <a:t>Collaborative &amp; Consultative</a:t>
                      </a:r>
                      <a:endParaRPr lang="en-US" sz="2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AD7"/>
                    </a:solidFill>
                  </a:tcPr>
                </a:tc>
                <a:extLst>
                  <a:ext uri="{0D108BD9-81ED-4DB2-BD59-A6C34878D82A}">
                    <a16:rowId xmlns="" xmlns:a16="http://schemas.microsoft.com/office/drawing/2014/main" val="1743238249"/>
                  </a:ext>
                </a:extLst>
              </a:tr>
            </a:tbl>
          </a:graphicData>
        </a:graphic>
      </p:graphicFrame>
      <p:sp>
        <p:nvSpPr>
          <p:cNvPr id="8" name="TextBox 7">
            <a:extLst>
              <a:ext uri="{FF2B5EF4-FFF2-40B4-BE49-F238E27FC236}">
                <a16:creationId xmlns="" xmlns:a16="http://schemas.microsoft.com/office/drawing/2014/main" id="{A4860E70-066E-4FAF-8999-B3A4953106EA}"/>
              </a:ext>
            </a:extLst>
          </p:cNvPr>
          <p:cNvSpPr txBox="1"/>
          <p:nvPr/>
        </p:nvSpPr>
        <p:spPr>
          <a:xfrm>
            <a:off x="798982" y="6168334"/>
            <a:ext cx="7949364" cy="400110"/>
          </a:xfrm>
          <a:prstGeom prst="rect">
            <a:avLst/>
          </a:prstGeom>
          <a:noFill/>
        </p:spPr>
        <p:txBody>
          <a:bodyPr wrap="square" rtlCol="0">
            <a:spAutoFit/>
          </a:bodyPr>
          <a:lstStyle/>
          <a:p>
            <a:pPr algn="ctr"/>
            <a:r>
              <a:rPr lang="fr-FR" sz="2000" b="1" i="1" dirty="0">
                <a:solidFill>
                  <a:srgbClr val="B95026"/>
                </a:solidFill>
                <a:latin typeface="Rockwell Nova Light" panose="02060303020205020403" pitchFamily="18" charset="0"/>
                <a:ea typeface="Segoe UI Symbol" panose="020B0502040204020203" pitchFamily="34" charset="0"/>
              </a:rPr>
              <a:t>We Make it Happen</a:t>
            </a:r>
          </a:p>
        </p:txBody>
      </p:sp>
    </p:spTree>
    <p:extLst>
      <p:ext uri="{BB962C8B-B14F-4D97-AF65-F5344CB8AC3E}">
        <p14:creationId xmlns:p14="http://schemas.microsoft.com/office/powerpoint/2010/main" val="3220854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812076-D319-4AF7-8B3C-0FF16C905F55}"/>
              </a:ext>
            </a:extLst>
          </p:cNvPr>
          <p:cNvSpPr>
            <a:spLocks noGrp="1"/>
          </p:cNvSpPr>
          <p:nvPr>
            <p:ph type="title"/>
          </p:nvPr>
        </p:nvSpPr>
        <p:spPr>
          <a:xfrm>
            <a:off x="585107" y="651752"/>
            <a:ext cx="11210925" cy="744836"/>
          </a:xfrm>
        </p:spPr>
        <p:txBody>
          <a:bodyPr vert="horz" lIns="91440" tIns="45720" rIns="91440" bIns="45720" rtlCol="0" anchor="ctr">
            <a:normAutofit/>
          </a:bodyPr>
          <a:lstStyle/>
          <a:p>
            <a:pPr algn="ctr"/>
            <a:r>
              <a:rPr lang="en-US" b="1" kern="1200" dirty="0">
                <a:solidFill>
                  <a:schemeClr val="bg1"/>
                </a:solidFill>
                <a:latin typeface="Segoe UI Symbol" panose="020B0502040204020203" pitchFamily="34" charset="0"/>
                <a:ea typeface="Segoe UI Symbol" panose="020B0502040204020203" pitchFamily="34" charset="0"/>
              </a:rPr>
              <a:t>Critical Constraints/Gaps</a:t>
            </a:r>
          </a:p>
        </p:txBody>
      </p:sp>
      <p:graphicFrame>
        <p:nvGraphicFramePr>
          <p:cNvPr id="14" name="Diagram 13">
            <a:extLst>
              <a:ext uri="{FF2B5EF4-FFF2-40B4-BE49-F238E27FC236}">
                <a16:creationId xmlns="" xmlns:a16="http://schemas.microsoft.com/office/drawing/2014/main" id="{E0F41BE6-5CC3-46D3-8406-B1E5FABB0ADA}"/>
              </a:ext>
            </a:extLst>
          </p:cNvPr>
          <p:cNvGraphicFramePr/>
          <p:nvPr>
            <p:extLst>
              <p:ext uri="{D42A27DB-BD31-4B8C-83A1-F6EECF244321}">
                <p14:modId xmlns:p14="http://schemas.microsoft.com/office/powerpoint/2010/main" val="2268654202"/>
              </p:ext>
            </p:extLst>
          </p:nvPr>
        </p:nvGraphicFramePr>
        <p:xfrm>
          <a:off x="2816352" y="1431758"/>
          <a:ext cx="7303008" cy="529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634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9C86112D-643D-43B6-B2C8-837096A5E9F3}"/>
              </a:ext>
            </a:extLst>
          </p:cNvPr>
          <p:cNvSpPr>
            <a:spLocks noGrp="1"/>
          </p:cNvSpPr>
          <p:nvPr>
            <p:ph type="title"/>
          </p:nvPr>
        </p:nvSpPr>
        <p:spPr>
          <a:xfrm>
            <a:off x="838200" y="5529884"/>
            <a:ext cx="8078342" cy="1096331"/>
          </a:xfrm>
        </p:spPr>
        <p:txBody>
          <a:bodyPr>
            <a:normAutofit/>
          </a:bodyPr>
          <a:lstStyle/>
          <a:p>
            <a:r>
              <a:rPr lang="en-GB" sz="4800" b="1" dirty="0">
                <a:solidFill>
                  <a:schemeClr val="accent1">
                    <a:lumMod val="75000"/>
                  </a:schemeClr>
                </a:solidFill>
                <a:latin typeface="Segoe UI Symbol" panose="020B0502040204020203" pitchFamily="34" charset="0"/>
                <a:ea typeface="Segoe UI Symbol" panose="020B0502040204020203" pitchFamily="34" charset="0"/>
              </a:rPr>
              <a:t>Challenges</a:t>
            </a:r>
          </a:p>
        </p:txBody>
      </p:sp>
      <p:graphicFrame>
        <p:nvGraphicFramePr>
          <p:cNvPr id="9" name="Content Placeholder 4">
            <a:extLst>
              <a:ext uri="{FF2B5EF4-FFF2-40B4-BE49-F238E27FC236}">
                <a16:creationId xmlns="" xmlns:a16="http://schemas.microsoft.com/office/drawing/2014/main" id="{AE13C080-D4BA-40E6-A284-7F8622BC7F17}"/>
              </a:ext>
            </a:extLst>
          </p:cNvPr>
          <p:cNvGraphicFramePr>
            <a:graphicFrameLocks noGrp="1"/>
          </p:cNvGraphicFramePr>
          <p:nvPr>
            <p:ph idx="1"/>
            <p:extLst>
              <p:ext uri="{D42A27DB-BD31-4B8C-83A1-F6EECF244321}">
                <p14:modId xmlns:p14="http://schemas.microsoft.com/office/powerpoint/2010/main" val="294908763"/>
              </p:ext>
            </p:extLst>
          </p:nvPr>
        </p:nvGraphicFramePr>
        <p:xfrm>
          <a:off x="838200" y="6805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133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C3C4A96B-F779-4AE0-ACCA-592266E8B8AE}"/>
              </a:ext>
            </a:extLst>
          </p:cNvPr>
          <p:cNvSpPr>
            <a:spLocks noGrp="1"/>
          </p:cNvSpPr>
          <p:nvPr>
            <p:ph type="title"/>
          </p:nvPr>
        </p:nvSpPr>
        <p:spPr>
          <a:xfrm>
            <a:off x="838200" y="5529884"/>
            <a:ext cx="7719381" cy="1096331"/>
          </a:xfrm>
        </p:spPr>
        <p:txBody>
          <a:bodyPr>
            <a:normAutofit/>
          </a:bodyPr>
          <a:lstStyle/>
          <a:p>
            <a:r>
              <a:rPr lang="en-GB" sz="3400" b="1" dirty="0"/>
              <a:t>Public – Private Sector: Expectation Dilemma</a:t>
            </a:r>
          </a:p>
        </p:txBody>
      </p:sp>
      <p:graphicFrame>
        <p:nvGraphicFramePr>
          <p:cNvPr id="4" name="Content Placeholder 3">
            <a:extLst>
              <a:ext uri="{FF2B5EF4-FFF2-40B4-BE49-F238E27FC236}">
                <a16:creationId xmlns="" xmlns:a16="http://schemas.microsoft.com/office/drawing/2014/main" id="{2DB0AA2F-B026-4A6B-9CC9-A2FD5220611F}"/>
              </a:ext>
            </a:extLst>
          </p:cNvPr>
          <p:cNvGraphicFramePr>
            <a:graphicFrameLocks noGrp="1"/>
          </p:cNvGraphicFramePr>
          <p:nvPr>
            <p:ph idx="1"/>
            <p:extLst>
              <p:ext uri="{D42A27DB-BD31-4B8C-83A1-F6EECF244321}">
                <p14:modId xmlns:p14="http://schemas.microsoft.com/office/powerpoint/2010/main" val="239621237"/>
              </p:ext>
            </p:extLst>
          </p:nvPr>
        </p:nvGraphicFramePr>
        <p:xfrm>
          <a:off x="838200" y="643466"/>
          <a:ext cx="10683240" cy="449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417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35CDFDA3-3A05-4912-9983-DC60550271BC}"/>
              </a:ext>
            </a:extLst>
          </p:cNvPr>
          <p:cNvSpPr>
            <a:spLocks noGrp="1"/>
          </p:cNvSpPr>
          <p:nvPr>
            <p:ph type="title"/>
          </p:nvPr>
        </p:nvSpPr>
        <p:spPr>
          <a:xfrm>
            <a:off x="838200" y="5529884"/>
            <a:ext cx="8078342" cy="1096331"/>
          </a:xfrm>
        </p:spPr>
        <p:txBody>
          <a:bodyPr>
            <a:normAutofit fontScale="90000"/>
          </a:bodyPr>
          <a:lstStyle/>
          <a:p>
            <a:r>
              <a:rPr lang="en-GB" sz="4000" b="1" dirty="0">
                <a:latin typeface="Segoe UI Symbol" panose="020B0502040204020203" pitchFamily="34" charset="0"/>
                <a:ea typeface="Segoe UI Symbol" panose="020B0502040204020203" pitchFamily="34" charset="0"/>
              </a:rPr>
              <a:t>Private Sector Engagement Matrix in Economic Development</a:t>
            </a:r>
          </a:p>
        </p:txBody>
      </p:sp>
      <p:graphicFrame>
        <p:nvGraphicFramePr>
          <p:cNvPr id="5" name="Diagram 4">
            <a:extLst>
              <a:ext uri="{FF2B5EF4-FFF2-40B4-BE49-F238E27FC236}">
                <a16:creationId xmlns="" xmlns:a16="http://schemas.microsoft.com/office/drawing/2014/main" id="{E4FA6DF0-5F23-4F39-86BC-8BDF9EB8964B}"/>
              </a:ext>
            </a:extLst>
          </p:cNvPr>
          <p:cNvGraphicFramePr/>
          <p:nvPr>
            <p:extLst>
              <p:ext uri="{D42A27DB-BD31-4B8C-83A1-F6EECF244321}">
                <p14:modId xmlns:p14="http://schemas.microsoft.com/office/powerpoint/2010/main" val="2047790474"/>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75052" y="4453507"/>
            <a:ext cx="141671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Profits</a:t>
            </a:r>
          </a:p>
          <a:p>
            <a:pPr algn="ctr"/>
            <a:r>
              <a:rPr lang="en-US" dirty="0" smtClean="0"/>
              <a:t>&amp;</a:t>
            </a:r>
          </a:p>
          <a:p>
            <a:pPr algn="ctr"/>
            <a:r>
              <a:rPr lang="en-US" dirty="0" smtClean="0"/>
              <a:t>Growth</a:t>
            </a:r>
            <a:endParaRPr lang="en-US" dirty="0"/>
          </a:p>
        </p:txBody>
      </p:sp>
    </p:spTree>
    <p:extLst>
      <p:ext uri="{BB962C8B-B14F-4D97-AF65-F5344CB8AC3E}">
        <p14:creationId xmlns:p14="http://schemas.microsoft.com/office/powerpoint/2010/main" val="327077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482A7D0-DB09-4EBA-8D52-E6A5934B66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1A3688C8-DFCE-4CCD-BCF0-5FB239E5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 xmlns:a16="http://schemas.microsoft.com/office/drawing/2014/main" id="{D598FBE3-48D2-40A2-B7E6-F485834C821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 xmlns:a16="http://schemas.microsoft.com/office/drawing/2014/main" id="{8482FDCF-45F3-40F1-8751-19B7AFB3CF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 xmlns:a16="http://schemas.microsoft.com/office/drawing/2014/main" id="{F97B1074-A1FE-417F-85F0-73DB9C6541F5}"/>
              </a:ext>
            </a:extLst>
          </p:cNvPr>
          <p:cNvSpPr>
            <a:spLocks noGrp="1"/>
          </p:cNvSpPr>
          <p:nvPr>
            <p:ph type="ctrTitle"/>
          </p:nvPr>
        </p:nvSpPr>
        <p:spPr>
          <a:xfrm>
            <a:off x="1158240" y="1122363"/>
            <a:ext cx="6339840" cy="2387600"/>
          </a:xfrm>
        </p:spPr>
        <p:txBody>
          <a:bodyPr>
            <a:normAutofit/>
          </a:bodyPr>
          <a:lstStyle/>
          <a:p>
            <a:pPr algn="l"/>
            <a:r>
              <a:rPr lang="fr-FR" sz="6600" b="1" dirty="0">
                <a:solidFill>
                  <a:schemeClr val="tx1">
                    <a:lumMod val="85000"/>
                    <a:lumOff val="15000"/>
                  </a:schemeClr>
                </a:solidFill>
                <a:latin typeface="Segoe UI Symbol" panose="020B0502040204020203" pitchFamily="34" charset="0"/>
                <a:ea typeface="Segoe UI Symbol" panose="020B0502040204020203" pitchFamily="34" charset="0"/>
              </a:rPr>
              <a:t>Strategic </a:t>
            </a:r>
            <a:r>
              <a:rPr lang="fr-FR" sz="6600" b="1" dirty="0" err="1">
                <a:solidFill>
                  <a:schemeClr val="tx1">
                    <a:lumMod val="85000"/>
                    <a:lumOff val="15000"/>
                  </a:schemeClr>
                </a:solidFill>
                <a:latin typeface="Segoe UI Symbol" panose="020B0502040204020203" pitchFamily="34" charset="0"/>
                <a:ea typeface="Segoe UI Symbol" panose="020B0502040204020203" pitchFamily="34" charset="0"/>
              </a:rPr>
              <a:t>Thrusts</a:t>
            </a:r>
            <a:r>
              <a:rPr lang="fr-FR" sz="6600" b="1" dirty="0">
                <a:solidFill>
                  <a:schemeClr val="tx1">
                    <a:lumMod val="85000"/>
                    <a:lumOff val="15000"/>
                  </a:schemeClr>
                </a:solidFill>
                <a:latin typeface="Segoe UI Symbol" panose="020B0502040204020203" pitchFamily="34" charset="0"/>
                <a:ea typeface="Segoe UI Symbol" panose="020B0502040204020203" pitchFamily="34" charset="0"/>
              </a:rPr>
              <a:t> of BB</a:t>
            </a:r>
          </a:p>
        </p:txBody>
      </p:sp>
      <p:pic>
        <p:nvPicPr>
          <p:cNvPr id="6" name="Picture 5">
            <a:extLst>
              <a:ext uri="{FF2B5EF4-FFF2-40B4-BE49-F238E27FC236}">
                <a16:creationId xmlns="" xmlns:a16="http://schemas.microsoft.com/office/drawing/2014/main" id="{DB9DDD04-6D8C-408B-89DE-80683D277C7D}"/>
              </a:ext>
            </a:extLst>
          </p:cNvPr>
          <p:cNvPicPr>
            <a:picLocks noChangeAspect="1"/>
          </p:cNvPicPr>
          <p:nvPr/>
        </p:nvPicPr>
        <p:blipFill>
          <a:blip r:embed="rId2"/>
          <a:stretch>
            <a:fillRect/>
          </a:stretch>
        </p:blipFill>
        <p:spPr>
          <a:xfrm>
            <a:off x="9051724" y="2316163"/>
            <a:ext cx="1609483" cy="969348"/>
          </a:xfrm>
          <a:prstGeom prst="rect">
            <a:avLst/>
          </a:prstGeom>
          <a:ln w="3175">
            <a:solidFill>
              <a:srgbClr val="969696"/>
            </a:solidFill>
          </a:ln>
        </p:spPr>
      </p:pic>
    </p:spTree>
    <p:extLst>
      <p:ext uri="{BB962C8B-B14F-4D97-AF65-F5344CB8AC3E}">
        <p14:creationId xmlns:p14="http://schemas.microsoft.com/office/powerpoint/2010/main" val="2487153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5C1FE34B-14F5-4459-AEA7-E0F40D035CA4}"/>
              </a:ext>
            </a:extLst>
          </p:cNvPr>
          <p:cNvSpPr>
            <a:spLocks noGrp="1"/>
          </p:cNvSpPr>
          <p:nvPr>
            <p:ph type="title"/>
          </p:nvPr>
        </p:nvSpPr>
        <p:spPr>
          <a:xfrm>
            <a:off x="838200" y="5529884"/>
            <a:ext cx="8078342" cy="1096331"/>
          </a:xfrm>
        </p:spPr>
        <p:txBody>
          <a:bodyPr>
            <a:normAutofit fontScale="90000"/>
          </a:bodyPr>
          <a:lstStyle/>
          <a:p>
            <a:r>
              <a:rPr lang="en-GB" sz="4000" b="1" dirty="0" smtClean="0">
                <a:latin typeface="Segoe UI Symbol" panose="020B0502040204020203" pitchFamily="34" charset="0"/>
                <a:ea typeface="Segoe UI Symbol" panose="020B0502040204020203" pitchFamily="34" charset="0"/>
              </a:rPr>
              <a:t>Strategic </a:t>
            </a:r>
            <a:r>
              <a:rPr lang="en-GB" sz="4000" b="1" dirty="0">
                <a:latin typeface="Segoe UI Symbol" panose="020B0502040204020203" pitchFamily="34" charset="0"/>
                <a:ea typeface="Segoe UI Symbol" panose="020B0502040204020203" pitchFamily="34" charset="0"/>
              </a:rPr>
              <a:t>Thrusts to Achieving Vision and Mission</a:t>
            </a:r>
          </a:p>
        </p:txBody>
      </p:sp>
      <p:graphicFrame>
        <p:nvGraphicFramePr>
          <p:cNvPr id="4" name="Content Placeholder 3">
            <a:extLst>
              <a:ext uri="{FF2B5EF4-FFF2-40B4-BE49-F238E27FC236}">
                <a16:creationId xmlns="" xmlns:a16="http://schemas.microsoft.com/office/drawing/2014/main" id="{C948B5D7-94CA-4864-A85E-F10DF0FBEBD0}"/>
              </a:ext>
            </a:extLst>
          </p:cNvPr>
          <p:cNvGraphicFramePr>
            <a:graphicFrameLocks noGrp="1"/>
          </p:cNvGraphicFramePr>
          <p:nvPr>
            <p:ph idx="1"/>
            <p:extLst>
              <p:ext uri="{D42A27DB-BD31-4B8C-83A1-F6EECF244321}">
                <p14:modId xmlns:p14="http://schemas.microsoft.com/office/powerpoint/2010/main" val="123213264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784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 xmlns:a16="http://schemas.microsoft.com/office/drawing/2014/main" id="{4281BC32-FF58-4898-A6B5-7B3D059BCE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D614406-135F-4875-9C87-53822CB1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 xmlns:a16="http://schemas.microsoft.com/office/drawing/2014/main" id="{A47020BD-3785-4628-8C5E-A4011B43EF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226FEF0-E541-4766-9FEA-F69B7DB3F49F}"/>
              </a:ext>
            </a:extLst>
          </p:cNvPr>
          <p:cNvSpPr>
            <a:spLocks noGrp="1"/>
          </p:cNvSpPr>
          <p:nvPr>
            <p:ph type="title"/>
          </p:nvPr>
        </p:nvSpPr>
        <p:spPr>
          <a:xfrm>
            <a:off x="960120" y="434101"/>
            <a:ext cx="10279971" cy="1362042"/>
          </a:xfrm>
        </p:spPr>
        <p:txBody>
          <a:bodyPr anchor="b">
            <a:normAutofit fontScale="90000"/>
          </a:bodyPr>
          <a:lstStyle/>
          <a:p>
            <a:r>
              <a:rPr lang="en-GB" sz="4800" b="1" dirty="0">
                <a:solidFill>
                  <a:schemeClr val="bg1"/>
                </a:solidFill>
                <a:latin typeface="Segoe UI Symbol" panose="020B0502040204020203" pitchFamily="34" charset="0"/>
                <a:ea typeface="Segoe UI Symbol" panose="020B0502040204020203" pitchFamily="34" charset="0"/>
              </a:rPr>
              <a:t>Business Botswana: At </a:t>
            </a:r>
            <a:r>
              <a:rPr lang="en-GB" sz="4800" b="1" dirty="0" smtClean="0">
                <a:solidFill>
                  <a:schemeClr val="bg1"/>
                </a:solidFill>
                <a:latin typeface="Segoe UI Symbol" panose="020B0502040204020203" pitchFamily="34" charset="0"/>
                <a:ea typeface="Segoe UI Symbol" panose="020B0502040204020203" pitchFamily="34" charset="0"/>
              </a:rPr>
              <a:t>Crossroads</a:t>
            </a:r>
            <a:br>
              <a:rPr lang="en-GB" sz="4800" b="1" dirty="0" smtClean="0">
                <a:solidFill>
                  <a:schemeClr val="bg1"/>
                </a:solidFill>
                <a:latin typeface="Segoe UI Symbol" panose="020B0502040204020203" pitchFamily="34" charset="0"/>
                <a:ea typeface="Segoe UI Symbol" panose="020B0502040204020203" pitchFamily="34" charset="0"/>
              </a:rPr>
            </a:br>
            <a:r>
              <a:rPr lang="en-GB" sz="4800" b="1" dirty="0" smtClean="0">
                <a:solidFill>
                  <a:schemeClr val="bg1"/>
                </a:solidFill>
                <a:latin typeface="Segoe UI Symbol" panose="020B0502040204020203" pitchFamily="34" charset="0"/>
                <a:ea typeface="Segoe UI Symbol" panose="020B0502040204020203" pitchFamily="34" charset="0"/>
              </a:rPr>
              <a:t>              “Metamorphosis”</a:t>
            </a:r>
            <a:endParaRPr lang="en-GB" sz="4800" b="1" dirty="0">
              <a:solidFill>
                <a:schemeClr val="bg1"/>
              </a:solidFill>
              <a:latin typeface="Segoe UI Symbol" panose="020B0502040204020203" pitchFamily="34" charset="0"/>
              <a:ea typeface="Segoe UI Symbol" panose="020B0502040204020203" pitchFamily="34" charset="0"/>
            </a:endParaRPr>
          </a:p>
        </p:txBody>
      </p:sp>
      <p:graphicFrame>
        <p:nvGraphicFramePr>
          <p:cNvPr id="4" name="Content Placeholder 3">
            <a:extLst>
              <a:ext uri="{FF2B5EF4-FFF2-40B4-BE49-F238E27FC236}">
                <a16:creationId xmlns="" xmlns:a16="http://schemas.microsoft.com/office/drawing/2014/main" id="{DCB96FD0-FBC4-485B-BB50-43C06D2CAFD3}"/>
              </a:ext>
            </a:extLst>
          </p:cNvPr>
          <p:cNvGraphicFramePr>
            <a:graphicFrameLocks noGrp="1"/>
          </p:cNvGraphicFramePr>
          <p:nvPr>
            <p:ph idx="1"/>
            <p:extLst>
              <p:ext uri="{D42A27DB-BD31-4B8C-83A1-F6EECF244321}">
                <p14:modId xmlns:p14="http://schemas.microsoft.com/office/powerpoint/2010/main" val="2657817747"/>
              </p:ext>
            </p:extLst>
          </p:nvPr>
        </p:nvGraphicFramePr>
        <p:xfrm>
          <a:off x="1525408" y="2917149"/>
          <a:ext cx="9149393" cy="3437591"/>
        </p:xfrm>
        <a:graphic>
          <a:graphicData uri="http://schemas.openxmlformats.org/drawingml/2006/table">
            <a:tbl>
              <a:tblPr firstRow="1" firstCol="1" bandRow="1">
                <a:tableStyleId>{2D5ABB26-0587-4C30-8999-92F81FD0307C}</a:tableStyleId>
              </a:tblPr>
              <a:tblGrid>
                <a:gridCol w="4347854">
                  <a:extLst>
                    <a:ext uri="{9D8B030D-6E8A-4147-A177-3AD203B41FA5}">
                      <a16:colId xmlns="" xmlns:a16="http://schemas.microsoft.com/office/drawing/2014/main" val="981701170"/>
                    </a:ext>
                  </a:extLst>
                </a:gridCol>
                <a:gridCol w="4801539">
                  <a:extLst>
                    <a:ext uri="{9D8B030D-6E8A-4147-A177-3AD203B41FA5}">
                      <a16:colId xmlns="" xmlns:a16="http://schemas.microsoft.com/office/drawing/2014/main" val="3374978390"/>
                    </a:ext>
                  </a:extLst>
                </a:gridCol>
              </a:tblGrid>
              <a:tr h="393989">
                <a:tc>
                  <a:txBody>
                    <a:bodyPr/>
                    <a:lstStyle/>
                    <a:p>
                      <a:pPr>
                        <a:lnSpc>
                          <a:spcPct val="107000"/>
                        </a:lnSpc>
                        <a:spcAft>
                          <a:spcPts val="0"/>
                        </a:spcAft>
                      </a:pPr>
                      <a:r>
                        <a:rPr lang="en-GB" sz="2400" b="1" i="0" dirty="0">
                          <a:solidFill>
                            <a:srgbClr val="0070C0"/>
                          </a:solidFill>
                          <a:effectLst/>
                          <a:latin typeface="Segoe UI Symbol" panose="020B0502040204020203" pitchFamily="34" charset="0"/>
                          <a:ea typeface="Segoe UI Symbol" panose="020B0502040204020203" pitchFamily="34" charset="0"/>
                        </a:rPr>
                        <a:t> </a:t>
                      </a:r>
                      <a:r>
                        <a:rPr lang="en-GB" sz="2400" b="1" i="0" dirty="0" smtClean="0">
                          <a:solidFill>
                            <a:srgbClr val="0070C0"/>
                          </a:solidFill>
                          <a:effectLst/>
                          <a:latin typeface="Segoe UI Symbol" panose="020B0502040204020203" pitchFamily="34" charset="0"/>
                          <a:ea typeface="Segoe UI Symbol" panose="020B0502040204020203" pitchFamily="34" charset="0"/>
                        </a:rPr>
                        <a:t> From</a:t>
                      </a:r>
                    </a:p>
                    <a:p>
                      <a:pPr>
                        <a:lnSpc>
                          <a:spcPct val="107000"/>
                        </a:lnSpc>
                        <a:spcAft>
                          <a:spcPts val="0"/>
                        </a:spcAft>
                      </a:pPr>
                      <a:r>
                        <a:rPr lang="en-GB" sz="2400" b="1" i="0" dirty="0" smtClean="0">
                          <a:solidFill>
                            <a:srgbClr val="FF0000"/>
                          </a:solidFill>
                          <a:effectLst/>
                          <a:latin typeface="Segoe UI Symbol" panose="020B0502040204020203" pitchFamily="34" charset="0"/>
                          <a:ea typeface="Segoe UI Symbol" panose="020B0502040204020203" pitchFamily="34" charset="0"/>
                          <a:cs typeface="Times New Roman" panose="02020603050405020304" pitchFamily="18" charset="0"/>
                        </a:rPr>
                        <a:t>BOCCIM</a:t>
                      </a:r>
                      <a:endParaRPr lang="en-GB" sz="2400" b="1" i="0" dirty="0">
                        <a:solidFill>
                          <a:srgbClr val="FF000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tc>
                  <a:txBody>
                    <a:bodyPr/>
                    <a:lstStyle/>
                    <a:p>
                      <a:pPr algn="l">
                        <a:lnSpc>
                          <a:spcPct val="107000"/>
                        </a:lnSpc>
                        <a:spcAft>
                          <a:spcPts val="0"/>
                        </a:spcAft>
                      </a:pPr>
                      <a:r>
                        <a:rPr lang="en-GB" sz="2400" b="1" i="0" dirty="0">
                          <a:effectLst/>
                          <a:latin typeface="Segoe UI Symbol" panose="020B0502040204020203" pitchFamily="34" charset="0"/>
                          <a:ea typeface="Segoe UI Symbol" panose="020B0502040204020203" pitchFamily="34" charset="0"/>
                        </a:rPr>
                        <a:t>     </a:t>
                      </a:r>
                      <a:r>
                        <a:rPr lang="en-GB" sz="2400" b="1" i="0" dirty="0" smtClean="0">
                          <a:solidFill>
                            <a:srgbClr val="0070C0"/>
                          </a:solidFill>
                          <a:effectLst/>
                          <a:latin typeface="Segoe UI Symbol" panose="020B0502040204020203" pitchFamily="34" charset="0"/>
                          <a:ea typeface="Segoe UI Symbol" panose="020B0502040204020203" pitchFamily="34" charset="0"/>
                        </a:rPr>
                        <a:t>To</a:t>
                      </a:r>
                    </a:p>
                    <a:p>
                      <a:pPr algn="l">
                        <a:lnSpc>
                          <a:spcPct val="107000"/>
                        </a:lnSpc>
                        <a:spcAft>
                          <a:spcPts val="0"/>
                        </a:spcAft>
                      </a:pPr>
                      <a:r>
                        <a:rPr lang="en-GB" sz="2400" b="1" i="0" dirty="0" smtClean="0">
                          <a:solidFill>
                            <a:srgbClr val="FF0000"/>
                          </a:solidFill>
                          <a:effectLst/>
                          <a:latin typeface="Segoe UI Symbol" panose="020B0502040204020203" pitchFamily="34" charset="0"/>
                          <a:ea typeface="Segoe UI Symbol" panose="020B0502040204020203" pitchFamily="34" charset="0"/>
                          <a:cs typeface="Times New Roman" panose="02020603050405020304" pitchFamily="18" charset="0"/>
                        </a:rPr>
                        <a:t>Business</a:t>
                      </a:r>
                      <a:r>
                        <a:rPr lang="en-GB" sz="2400" b="1" i="0" baseline="0" dirty="0" smtClean="0">
                          <a:solidFill>
                            <a:srgbClr val="FF0000"/>
                          </a:solidFill>
                          <a:effectLst/>
                          <a:latin typeface="Segoe UI Symbol" panose="020B0502040204020203" pitchFamily="34" charset="0"/>
                          <a:ea typeface="Segoe UI Symbol" panose="020B0502040204020203" pitchFamily="34" charset="0"/>
                          <a:cs typeface="Times New Roman" panose="02020603050405020304" pitchFamily="18" charset="0"/>
                        </a:rPr>
                        <a:t> Botswana</a:t>
                      </a:r>
                      <a:endParaRPr lang="en-GB" sz="2400" b="1" i="0" dirty="0">
                        <a:solidFill>
                          <a:srgbClr val="FF000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extLst>
                  <a:ext uri="{0D108BD9-81ED-4DB2-BD59-A6C34878D82A}">
                    <a16:rowId xmlns="" xmlns:a16="http://schemas.microsoft.com/office/drawing/2014/main" val="418274218"/>
                  </a:ext>
                </a:extLst>
              </a:tr>
              <a:tr h="393989">
                <a:tc>
                  <a:txBody>
                    <a:bodyPr/>
                    <a:lstStyle/>
                    <a:p>
                      <a:pPr>
                        <a:lnSpc>
                          <a:spcPct val="107000"/>
                        </a:lnSpc>
                        <a:spcAft>
                          <a:spcPts val="0"/>
                        </a:spcAft>
                      </a:pPr>
                      <a:r>
                        <a:rPr lang="en-GB" sz="2400" b="1" dirty="0">
                          <a:solidFill>
                            <a:srgbClr val="002060"/>
                          </a:solidFill>
                          <a:effectLst/>
                          <a:latin typeface="Segoe UI Symbol" panose="020B0502040204020203" pitchFamily="34" charset="0"/>
                          <a:ea typeface="Segoe UI Symbol" panose="020B0502040204020203" pitchFamily="34" charset="0"/>
                        </a:rPr>
                        <a:t>‘Voice of Business’</a:t>
                      </a:r>
                      <a:endParaRPr lang="en-GB" sz="2400" b="1" dirty="0">
                        <a:solidFill>
                          <a:srgbClr val="00206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tc>
                  <a:txBody>
                    <a:bodyPr/>
                    <a:lstStyle/>
                    <a:p>
                      <a:pPr>
                        <a:lnSpc>
                          <a:spcPct val="107000"/>
                        </a:lnSpc>
                        <a:spcAft>
                          <a:spcPts val="0"/>
                        </a:spcAft>
                      </a:pPr>
                      <a:r>
                        <a:rPr lang="en-GB" sz="2400" b="1" dirty="0">
                          <a:solidFill>
                            <a:srgbClr val="002060"/>
                          </a:solidFill>
                          <a:effectLst/>
                          <a:latin typeface="Segoe UI Symbol" panose="020B0502040204020203" pitchFamily="34" charset="0"/>
                          <a:ea typeface="Segoe UI Symbol" panose="020B0502040204020203" pitchFamily="34" charset="0"/>
                        </a:rPr>
                        <a:t>‘Make it Happen’</a:t>
                      </a:r>
                      <a:endParaRPr lang="en-GB" sz="2400" b="1" dirty="0">
                        <a:solidFill>
                          <a:srgbClr val="00206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extLst>
                  <a:ext uri="{0D108BD9-81ED-4DB2-BD59-A6C34878D82A}">
                    <a16:rowId xmlns="" xmlns:a16="http://schemas.microsoft.com/office/drawing/2014/main" val="872828093"/>
                  </a:ext>
                </a:extLst>
              </a:tr>
              <a:tr h="393989">
                <a:tc>
                  <a:txBody>
                    <a:bodyPr/>
                    <a:lstStyle/>
                    <a:p>
                      <a:pPr>
                        <a:lnSpc>
                          <a:spcPct val="107000"/>
                        </a:lnSpc>
                        <a:spcAft>
                          <a:spcPts val="0"/>
                        </a:spcAft>
                      </a:pPr>
                      <a:r>
                        <a:rPr lang="en-GB" sz="2400" b="1" dirty="0">
                          <a:solidFill>
                            <a:srgbClr val="FFC000"/>
                          </a:solidFill>
                          <a:effectLst/>
                          <a:latin typeface="Segoe UI Symbol" panose="020B0502040204020203" pitchFamily="34" charset="0"/>
                          <a:ea typeface="Segoe UI Symbol" panose="020B0502040204020203" pitchFamily="34" charset="0"/>
                        </a:rPr>
                        <a:t>Business as usual</a:t>
                      </a:r>
                      <a:endParaRPr lang="en-GB" sz="2400" b="1" dirty="0">
                        <a:solidFill>
                          <a:srgbClr val="FFC00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tc>
                  <a:txBody>
                    <a:bodyPr/>
                    <a:lstStyle/>
                    <a:p>
                      <a:pPr>
                        <a:lnSpc>
                          <a:spcPct val="107000"/>
                        </a:lnSpc>
                        <a:spcAft>
                          <a:spcPts val="0"/>
                        </a:spcAft>
                      </a:pPr>
                      <a:r>
                        <a:rPr lang="en-GB" sz="2400" b="1" dirty="0">
                          <a:solidFill>
                            <a:srgbClr val="FFC000"/>
                          </a:solidFill>
                          <a:effectLst/>
                          <a:latin typeface="Segoe UI Symbol" panose="020B0502040204020203" pitchFamily="34" charset="0"/>
                          <a:ea typeface="Segoe UI Symbol" panose="020B0502040204020203" pitchFamily="34" charset="0"/>
                        </a:rPr>
                        <a:t>Think outside the Box</a:t>
                      </a:r>
                      <a:endParaRPr lang="en-GB" sz="2400" b="1" dirty="0">
                        <a:solidFill>
                          <a:srgbClr val="FFC00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extLst>
                  <a:ext uri="{0D108BD9-81ED-4DB2-BD59-A6C34878D82A}">
                    <a16:rowId xmlns="" xmlns:a16="http://schemas.microsoft.com/office/drawing/2014/main" val="3588883715"/>
                  </a:ext>
                </a:extLst>
              </a:tr>
              <a:tr h="393989">
                <a:tc>
                  <a:txBody>
                    <a:bodyPr/>
                    <a:lstStyle/>
                    <a:p>
                      <a:pPr>
                        <a:lnSpc>
                          <a:spcPct val="107000"/>
                        </a:lnSpc>
                        <a:spcAft>
                          <a:spcPts val="0"/>
                        </a:spcAft>
                      </a:pPr>
                      <a:r>
                        <a:rPr lang="en-GB" sz="2400" b="1" dirty="0">
                          <a:solidFill>
                            <a:srgbClr val="00B050"/>
                          </a:solidFill>
                          <a:effectLst/>
                          <a:latin typeface="Segoe UI Symbol" panose="020B0502040204020203" pitchFamily="34" charset="0"/>
                          <a:ea typeface="Segoe UI Symbol" panose="020B0502040204020203" pitchFamily="34" charset="0"/>
                        </a:rPr>
                        <a:t>Members’ challenges</a:t>
                      </a:r>
                      <a:endParaRPr lang="en-GB" sz="2400" b="1" dirty="0">
                        <a:solidFill>
                          <a:srgbClr val="00B05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tc>
                  <a:txBody>
                    <a:bodyPr/>
                    <a:lstStyle/>
                    <a:p>
                      <a:pPr>
                        <a:lnSpc>
                          <a:spcPct val="107000"/>
                        </a:lnSpc>
                        <a:spcAft>
                          <a:spcPts val="0"/>
                        </a:spcAft>
                      </a:pPr>
                      <a:r>
                        <a:rPr lang="en-GB" sz="2400" b="1" dirty="0">
                          <a:solidFill>
                            <a:srgbClr val="00B050"/>
                          </a:solidFill>
                          <a:effectLst/>
                          <a:latin typeface="Segoe UI Symbol" panose="020B0502040204020203" pitchFamily="34" charset="0"/>
                          <a:ea typeface="Segoe UI Symbol" panose="020B0502040204020203" pitchFamily="34" charset="0"/>
                        </a:rPr>
                        <a:t>Economic Development Challenge</a:t>
                      </a:r>
                      <a:endParaRPr lang="en-GB" sz="2400" b="1" dirty="0">
                        <a:solidFill>
                          <a:srgbClr val="00B05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extLst>
                  <a:ext uri="{0D108BD9-81ED-4DB2-BD59-A6C34878D82A}">
                    <a16:rowId xmlns="" xmlns:a16="http://schemas.microsoft.com/office/drawing/2014/main" val="3646296948"/>
                  </a:ext>
                </a:extLst>
              </a:tr>
              <a:tr h="786451">
                <a:tc>
                  <a:txBody>
                    <a:bodyPr/>
                    <a:lstStyle/>
                    <a:p>
                      <a:pPr>
                        <a:lnSpc>
                          <a:spcPct val="107000"/>
                        </a:lnSpc>
                        <a:spcAft>
                          <a:spcPts val="0"/>
                        </a:spcAft>
                      </a:pPr>
                      <a:r>
                        <a:rPr lang="en-GB" sz="2400" b="1" dirty="0" smtClean="0">
                          <a:effectLst/>
                          <a:latin typeface="Segoe UI Symbol" panose="020B0502040204020203" pitchFamily="34" charset="0"/>
                          <a:ea typeface="Segoe UI Symbol" panose="020B0502040204020203" pitchFamily="34" charset="0"/>
                        </a:rPr>
                        <a:t>       </a:t>
                      </a:r>
                      <a:r>
                        <a:rPr lang="en-GB" sz="2800" b="1" dirty="0" smtClean="0">
                          <a:effectLst/>
                          <a:latin typeface="Segoe UI Symbol" panose="020B0502040204020203" pitchFamily="34" charset="0"/>
                          <a:ea typeface="Segoe UI Symbol" panose="020B0502040204020203" pitchFamily="34" charset="0"/>
                        </a:rPr>
                        <a:t>Talk-Talk</a:t>
                      </a:r>
                    </a:p>
                    <a:p>
                      <a:pPr>
                        <a:lnSpc>
                          <a:spcPct val="107000"/>
                        </a:lnSpc>
                        <a:spcAft>
                          <a:spcPts val="0"/>
                        </a:spcAft>
                      </a:pPr>
                      <a:endParaRPr lang="en-GB" sz="2400" b="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tc>
                  <a:txBody>
                    <a:bodyPr/>
                    <a:lstStyle/>
                    <a:p>
                      <a:pPr>
                        <a:lnSpc>
                          <a:spcPct val="107000"/>
                        </a:lnSpc>
                        <a:spcAft>
                          <a:spcPts val="0"/>
                        </a:spcAft>
                      </a:pPr>
                      <a:r>
                        <a:rPr lang="en-GB" sz="2400" b="1" dirty="0" smtClean="0">
                          <a:effectLst/>
                          <a:latin typeface="Segoe UI Symbol" panose="020B0502040204020203" pitchFamily="34" charset="0"/>
                          <a:ea typeface="Segoe UI Symbol" panose="020B0502040204020203" pitchFamily="34" charset="0"/>
                        </a:rPr>
                        <a:t>     Walk </a:t>
                      </a:r>
                      <a:r>
                        <a:rPr lang="en-GB" sz="2400" b="1" dirty="0">
                          <a:effectLst/>
                          <a:latin typeface="Segoe UI Symbol" panose="020B0502040204020203" pitchFamily="34" charset="0"/>
                          <a:ea typeface="Segoe UI Symbol" panose="020B0502040204020203" pitchFamily="34" charset="0"/>
                        </a:rPr>
                        <a:t>the Talk</a:t>
                      </a:r>
                    </a:p>
                    <a:p>
                      <a:pPr>
                        <a:lnSpc>
                          <a:spcPct val="107000"/>
                        </a:lnSpc>
                        <a:spcAft>
                          <a:spcPts val="0"/>
                        </a:spcAft>
                      </a:pPr>
                      <a:endParaRPr lang="en-GB" sz="2400" b="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69865" marR="69865" marT="0" marB="0"/>
                </a:tc>
                <a:extLst>
                  <a:ext uri="{0D108BD9-81ED-4DB2-BD59-A6C34878D82A}">
                    <a16:rowId xmlns="" xmlns:a16="http://schemas.microsoft.com/office/drawing/2014/main" val="4038238847"/>
                  </a:ext>
                </a:extLst>
              </a:tr>
              <a:tr h="625007">
                <a:tc gridSpan="2">
                  <a:txBody>
                    <a:bodyPr/>
                    <a:lstStyle/>
                    <a:p>
                      <a:pPr algn="ctr">
                        <a:lnSpc>
                          <a:spcPct val="107000"/>
                        </a:lnSpc>
                        <a:spcAft>
                          <a:spcPts val="0"/>
                        </a:spcAft>
                      </a:pPr>
                      <a:r>
                        <a:rPr lang="en-GB" sz="3300" b="1" dirty="0">
                          <a:solidFill>
                            <a:srgbClr val="0070C0"/>
                          </a:solidFill>
                          <a:effectLst/>
                          <a:latin typeface="Segoe UI Symbol" panose="020B0502040204020203" pitchFamily="34" charset="0"/>
                          <a:ea typeface="Segoe UI Symbol" panose="020B0502040204020203" pitchFamily="34" charset="0"/>
                        </a:rPr>
                        <a:t>RETHINKING THE APEX BODY MODEL</a:t>
                      </a:r>
                      <a:endParaRPr lang="en-GB" sz="3300" b="1" dirty="0">
                        <a:solidFill>
                          <a:srgbClr val="0070C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75889" marR="75889" marT="37944" marB="37944"/>
                </a:tc>
                <a:tc hMerge="1">
                  <a:txBody>
                    <a:bodyPr/>
                    <a:lstStyle/>
                    <a:p>
                      <a:endParaRPr lang="en-GB"/>
                    </a:p>
                  </a:txBody>
                  <a:tcPr/>
                </a:tc>
                <a:extLst>
                  <a:ext uri="{0D108BD9-81ED-4DB2-BD59-A6C34878D82A}">
                    <a16:rowId xmlns="" xmlns:a16="http://schemas.microsoft.com/office/drawing/2014/main" val="1263460752"/>
                  </a:ext>
                </a:extLst>
              </a:tr>
            </a:tbl>
          </a:graphicData>
        </a:graphic>
      </p:graphicFrame>
    </p:spTree>
    <p:extLst>
      <p:ext uri="{BB962C8B-B14F-4D97-AF65-F5344CB8AC3E}">
        <p14:creationId xmlns:p14="http://schemas.microsoft.com/office/powerpoint/2010/main" val="1681286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482A7D0-DB09-4EBA-8D52-E6A5934B66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1A3688C8-DFCE-4CCD-BCF0-5FB239E5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 xmlns:a16="http://schemas.microsoft.com/office/drawing/2014/main" id="{D598FBE3-48D2-40A2-B7E6-F485834C821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 xmlns:a16="http://schemas.microsoft.com/office/drawing/2014/main" id="{8482FDCF-45F3-40F1-8751-19B7AFB3CF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 xmlns:a16="http://schemas.microsoft.com/office/drawing/2014/main" id="{F97B1074-A1FE-417F-85F0-73DB9C6541F5}"/>
              </a:ext>
            </a:extLst>
          </p:cNvPr>
          <p:cNvSpPr>
            <a:spLocks noGrp="1"/>
          </p:cNvSpPr>
          <p:nvPr>
            <p:ph type="ctrTitle"/>
          </p:nvPr>
        </p:nvSpPr>
        <p:spPr>
          <a:xfrm>
            <a:off x="1158240" y="1122363"/>
            <a:ext cx="6339840" cy="2387600"/>
          </a:xfrm>
        </p:spPr>
        <p:txBody>
          <a:bodyPr>
            <a:normAutofit/>
          </a:bodyPr>
          <a:lstStyle/>
          <a:p>
            <a:pPr algn="l"/>
            <a:r>
              <a:rPr lang="fr-FR" sz="6600" b="1" dirty="0">
                <a:solidFill>
                  <a:schemeClr val="tx1">
                    <a:lumMod val="85000"/>
                    <a:lumOff val="15000"/>
                  </a:schemeClr>
                </a:solidFill>
                <a:latin typeface="Segoe UI Symbol" panose="020B0502040204020203" pitchFamily="34" charset="0"/>
                <a:ea typeface="Segoe UI Symbol" panose="020B0502040204020203" pitchFamily="34" charset="0"/>
              </a:rPr>
              <a:t>Strategic Objectives of BB</a:t>
            </a:r>
          </a:p>
        </p:txBody>
      </p:sp>
      <p:pic>
        <p:nvPicPr>
          <p:cNvPr id="6" name="Picture 5">
            <a:extLst>
              <a:ext uri="{FF2B5EF4-FFF2-40B4-BE49-F238E27FC236}">
                <a16:creationId xmlns="" xmlns:a16="http://schemas.microsoft.com/office/drawing/2014/main" id="{DB9DDD04-6D8C-408B-89DE-80683D277C7D}"/>
              </a:ext>
            </a:extLst>
          </p:cNvPr>
          <p:cNvPicPr>
            <a:picLocks noChangeAspect="1"/>
          </p:cNvPicPr>
          <p:nvPr/>
        </p:nvPicPr>
        <p:blipFill>
          <a:blip r:embed="rId2"/>
          <a:stretch>
            <a:fillRect/>
          </a:stretch>
        </p:blipFill>
        <p:spPr>
          <a:xfrm>
            <a:off x="9051724" y="2316163"/>
            <a:ext cx="1609483" cy="969348"/>
          </a:xfrm>
          <a:prstGeom prst="rect">
            <a:avLst/>
          </a:prstGeom>
          <a:ln w="3175">
            <a:solidFill>
              <a:srgbClr val="969696"/>
            </a:solidFill>
          </a:ln>
        </p:spPr>
      </p:pic>
    </p:spTree>
    <p:extLst>
      <p:ext uri="{BB962C8B-B14F-4D97-AF65-F5344CB8AC3E}">
        <p14:creationId xmlns:p14="http://schemas.microsoft.com/office/powerpoint/2010/main" val="313033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0">
            <a:extLst>
              <a:ext uri="{FF2B5EF4-FFF2-40B4-BE49-F238E27FC236}">
                <a16:creationId xmlns=""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F402C0DD-7F10-43B6-87CB-0E0E99086273}"/>
              </a:ext>
            </a:extLst>
          </p:cNvPr>
          <p:cNvSpPr>
            <a:spLocks noGrp="1"/>
          </p:cNvSpPr>
          <p:nvPr>
            <p:ph type="title"/>
          </p:nvPr>
        </p:nvSpPr>
        <p:spPr>
          <a:xfrm>
            <a:off x="838200" y="1412488"/>
            <a:ext cx="2899189" cy="4363844"/>
          </a:xfrm>
        </p:spPr>
        <p:txBody>
          <a:bodyPr anchor="t">
            <a:normAutofit/>
          </a:bodyPr>
          <a:lstStyle/>
          <a:p>
            <a:r>
              <a:rPr lang="en-GB" sz="3700" b="1" dirty="0">
                <a:solidFill>
                  <a:srgbClr val="FFFFFF"/>
                </a:solidFill>
              </a:rPr>
              <a:t>ST1: Making Things Happen through Policy Advocacy &amp; Lobbying</a:t>
            </a:r>
            <a:r>
              <a:rPr lang="en-US" sz="3700" dirty="0">
                <a:solidFill>
                  <a:srgbClr val="FFFFFF"/>
                </a:solidFill>
              </a:rPr>
              <a:t/>
            </a:r>
            <a:br>
              <a:rPr lang="en-US" sz="3700" dirty="0">
                <a:solidFill>
                  <a:srgbClr val="FFFFFF"/>
                </a:solidFill>
              </a:rPr>
            </a:br>
            <a:endParaRPr lang="fr-FR" sz="3700" dirty="0">
              <a:solidFill>
                <a:srgbClr val="FFFFFF"/>
              </a:solidFill>
            </a:endParaRPr>
          </a:p>
        </p:txBody>
      </p:sp>
      <p:sp>
        <p:nvSpPr>
          <p:cNvPr id="3" name="Content Placeholder 2">
            <a:extLst>
              <a:ext uri="{FF2B5EF4-FFF2-40B4-BE49-F238E27FC236}">
                <a16:creationId xmlns="" xmlns:a16="http://schemas.microsoft.com/office/drawing/2014/main" id="{6BD7C72E-471D-42A4-A09A-103FFD95F26E}"/>
              </a:ext>
            </a:extLst>
          </p:cNvPr>
          <p:cNvSpPr>
            <a:spLocks noGrp="1"/>
          </p:cNvSpPr>
          <p:nvPr>
            <p:ph sz="half" idx="1"/>
          </p:nvPr>
        </p:nvSpPr>
        <p:spPr>
          <a:xfrm>
            <a:off x="4380855" y="766072"/>
            <a:ext cx="3427283" cy="5406189"/>
          </a:xfrm>
        </p:spPr>
        <p:txBody>
          <a:bodyPr>
            <a:normAutofit lnSpcReduction="10000"/>
          </a:bodyPr>
          <a:lstStyle/>
          <a:p>
            <a:pPr marL="0" indent="0">
              <a:buNone/>
            </a:pPr>
            <a:r>
              <a:rPr lang="en-US" sz="1800" b="1" dirty="0"/>
              <a:t>Objectives</a:t>
            </a:r>
            <a:r>
              <a:rPr lang="en-US" sz="1800" dirty="0"/>
              <a:t>	</a:t>
            </a:r>
          </a:p>
          <a:p>
            <a:r>
              <a:rPr lang="en-GB" sz="1800" dirty="0"/>
              <a:t>1.1 To become the “voice of the private sector” for effective policy advocacy and lobbying </a:t>
            </a:r>
            <a:endParaRPr lang="en-US" sz="1800" dirty="0"/>
          </a:p>
          <a:p>
            <a:r>
              <a:rPr lang="en-GB" sz="1800" dirty="0"/>
              <a:t>1.2 To enhance the clarity and predictability of business laws and regulations and the screening and authorization process</a:t>
            </a:r>
            <a:r>
              <a:rPr lang="en-US" sz="1800" dirty="0"/>
              <a:t>	</a:t>
            </a:r>
          </a:p>
          <a:p>
            <a:r>
              <a:rPr lang="en-GB" sz="1800" dirty="0"/>
              <a:t>1.3 To co-create an enabling business environment that fosters integrated and constant development of the private sector in Botswana</a:t>
            </a:r>
            <a:r>
              <a:rPr lang="en-US" sz="1800" dirty="0"/>
              <a:t>	</a:t>
            </a:r>
          </a:p>
          <a:p>
            <a:r>
              <a:rPr lang="en-GB" sz="1800" dirty="0"/>
              <a:t>1.4 To build smart and sustainable collaborative partnership with key public and private sector stakeholders to ensure speedy implementation of policy</a:t>
            </a:r>
            <a:endParaRPr lang="en-US" sz="1800" dirty="0"/>
          </a:p>
          <a:p>
            <a:pPr marL="0" indent="0">
              <a:buNone/>
            </a:pPr>
            <a:endParaRPr lang="fr-FR" sz="1400" dirty="0"/>
          </a:p>
        </p:txBody>
      </p:sp>
      <p:sp>
        <p:nvSpPr>
          <p:cNvPr id="4" name="Content Placeholder 3">
            <a:extLst>
              <a:ext uri="{FF2B5EF4-FFF2-40B4-BE49-F238E27FC236}">
                <a16:creationId xmlns="" xmlns:a16="http://schemas.microsoft.com/office/drawing/2014/main" id="{F703FCCA-F78A-4934-A1F9-0A00C4D1E9DA}"/>
              </a:ext>
            </a:extLst>
          </p:cNvPr>
          <p:cNvSpPr>
            <a:spLocks noGrp="1"/>
          </p:cNvSpPr>
          <p:nvPr>
            <p:ph sz="half" idx="2"/>
          </p:nvPr>
        </p:nvSpPr>
        <p:spPr>
          <a:xfrm>
            <a:off x="8451604" y="1412489"/>
            <a:ext cx="3197701" cy="4363844"/>
          </a:xfrm>
        </p:spPr>
        <p:txBody>
          <a:bodyPr>
            <a:normAutofit lnSpcReduction="10000"/>
          </a:bodyPr>
          <a:lstStyle/>
          <a:p>
            <a:pPr marL="0" indent="0">
              <a:buNone/>
            </a:pPr>
            <a:r>
              <a:rPr lang="en-GB" sz="2000" b="1" dirty="0">
                <a:solidFill>
                  <a:srgbClr val="3333CC"/>
                </a:solidFill>
              </a:rPr>
              <a:t>Outlook for 2023</a:t>
            </a:r>
            <a:endParaRPr lang="en-US" sz="2000" b="1" dirty="0">
              <a:solidFill>
                <a:srgbClr val="3333CC"/>
              </a:solidFill>
            </a:endParaRPr>
          </a:p>
          <a:p>
            <a:r>
              <a:rPr lang="en-GB" sz="2000" dirty="0">
                <a:solidFill>
                  <a:srgbClr val="3333CC"/>
                </a:solidFill>
              </a:rPr>
              <a:t>1.Botswana has a clear, transparent, equitable, predictable and rule base framework for doing business </a:t>
            </a:r>
            <a:endParaRPr lang="en-US" sz="2000" dirty="0">
              <a:solidFill>
                <a:srgbClr val="3333CC"/>
              </a:solidFill>
            </a:endParaRPr>
          </a:p>
          <a:p>
            <a:r>
              <a:rPr lang="en-GB" sz="2000" dirty="0">
                <a:solidFill>
                  <a:srgbClr val="3333CC"/>
                </a:solidFill>
              </a:rPr>
              <a:t>2.Improved ranking in international indices and survey reports</a:t>
            </a:r>
            <a:endParaRPr lang="en-US" sz="2000" dirty="0">
              <a:solidFill>
                <a:srgbClr val="3333CC"/>
              </a:solidFill>
            </a:endParaRPr>
          </a:p>
          <a:p>
            <a:endParaRPr lang="fr-FR" sz="2000" b="1" dirty="0"/>
          </a:p>
        </p:txBody>
      </p:sp>
    </p:spTree>
    <p:extLst>
      <p:ext uri="{BB962C8B-B14F-4D97-AF65-F5344CB8AC3E}">
        <p14:creationId xmlns:p14="http://schemas.microsoft.com/office/powerpoint/2010/main" val="21207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0">
            <a:extLst>
              <a:ext uri="{FF2B5EF4-FFF2-40B4-BE49-F238E27FC236}">
                <a16:creationId xmlns=""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F402C0DD-7F10-43B6-87CB-0E0E99086273}"/>
              </a:ext>
            </a:extLst>
          </p:cNvPr>
          <p:cNvSpPr>
            <a:spLocks noGrp="1"/>
          </p:cNvSpPr>
          <p:nvPr>
            <p:ph type="title"/>
          </p:nvPr>
        </p:nvSpPr>
        <p:spPr>
          <a:xfrm>
            <a:off x="662940" y="1412488"/>
            <a:ext cx="3074449" cy="4363844"/>
          </a:xfrm>
        </p:spPr>
        <p:txBody>
          <a:bodyPr anchor="t">
            <a:normAutofit fontScale="90000"/>
          </a:bodyPr>
          <a:lstStyle/>
          <a:p>
            <a:pPr lvl="0">
              <a:lnSpc>
                <a:spcPct val="107000"/>
              </a:lnSpc>
              <a:spcBef>
                <a:spcPts val="0"/>
              </a:spcBef>
            </a:pPr>
            <a:r>
              <a:rPr lang="en-GB" sz="3700" b="1" dirty="0">
                <a:solidFill>
                  <a:srgbClr val="FFFFFF"/>
                </a:solidFill>
              </a:rPr>
              <a:t>ST2:</a:t>
            </a:r>
            <a:r>
              <a:rPr lang="en-GB" sz="3700" b="1" dirty="0">
                <a:solidFill>
                  <a:prstClr val="white"/>
                </a:solidFill>
                <a:ea typeface="+mn-ea"/>
                <a:cs typeface="+mn-cs"/>
              </a:rPr>
              <a:t> Building the competitiveness of the Private sector through structured support services</a:t>
            </a:r>
            <a:r>
              <a:rPr lang="en-GB" sz="37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GB" sz="37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en-US" sz="3700" dirty="0">
                <a:solidFill>
                  <a:srgbClr val="FFFFFF"/>
                </a:solidFill>
              </a:rPr>
              <a:t/>
            </a:r>
            <a:br>
              <a:rPr lang="en-US" sz="3700" dirty="0">
                <a:solidFill>
                  <a:srgbClr val="FFFFFF"/>
                </a:solidFill>
              </a:rPr>
            </a:br>
            <a:endParaRPr lang="fr-FR" sz="3700" dirty="0">
              <a:solidFill>
                <a:srgbClr val="FFFFFF"/>
              </a:solidFill>
            </a:endParaRPr>
          </a:p>
        </p:txBody>
      </p:sp>
      <p:sp>
        <p:nvSpPr>
          <p:cNvPr id="3" name="Content Placeholder 2">
            <a:extLst>
              <a:ext uri="{FF2B5EF4-FFF2-40B4-BE49-F238E27FC236}">
                <a16:creationId xmlns="" xmlns:a16="http://schemas.microsoft.com/office/drawing/2014/main" id="{6BD7C72E-471D-42A4-A09A-103FFD95F26E}"/>
              </a:ext>
            </a:extLst>
          </p:cNvPr>
          <p:cNvSpPr>
            <a:spLocks noGrp="1"/>
          </p:cNvSpPr>
          <p:nvPr>
            <p:ph sz="half" idx="1"/>
          </p:nvPr>
        </p:nvSpPr>
        <p:spPr>
          <a:xfrm>
            <a:off x="4380855" y="571500"/>
            <a:ext cx="3427283" cy="5966460"/>
          </a:xfrm>
        </p:spPr>
        <p:txBody>
          <a:bodyPr>
            <a:normAutofit fontScale="55000" lnSpcReduction="20000"/>
          </a:bodyPr>
          <a:lstStyle/>
          <a:p>
            <a:pPr marL="0" indent="0">
              <a:buNone/>
            </a:pPr>
            <a:r>
              <a:rPr lang="en-US" sz="3300" b="1" dirty="0"/>
              <a:t>Objectives</a:t>
            </a:r>
            <a:r>
              <a:rPr lang="en-US" sz="3300" dirty="0"/>
              <a:t>	</a:t>
            </a:r>
          </a:p>
          <a:p>
            <a:pPr fontAlgn="t"/>
            <a:r>
              <a:rPr lang="en-GB" sz="3300" dirty="0"/>
              <a:t>2.1 To promote industrial upgrading and Modernisation of local industry, research &amp; development, and innovation &amp; technology transfer</a:t>
            </a:r>
            <a:endParaRPr lang="en-US" sz="3300" dirty="0"/>
          </a:p>
          <a:p>
            <a:pPr fontAlgn="t"/>
            <a:r>
              <a:rPr lang="en-GB" sz="3300" dirty="0"/>
              <a:t>2.2 To continuously build the capacity of local businesses to compete and win at the national, regional and international levels</a:t>
            </a:r>
            <a:endParaRPr lang="en-US" sz="3300" dirty="0"/>
          </a:p>
          <a:p>
            <a:pPr fontAlgn="t"/>
            <a:r>
              <a:rPr lang="en-GB" sz="3300" dirty="0"/>
              <a:t>2.3 To foster industrial peace and harmony by setting appropriate platforms for collaborations, dispute resolution, negotiations, mediation and arbitration</a:t>
            </a:r>
            <a:endParaRPr lang="en-US" sz="3300" dirty="0"/>
          </a:p>
          <a:p>
            <a:pPr fontAlgn="t"/>
            <a:r>
              <a:rPr lang="en-GB" sz="3300" dirty="0"/>
              <a:t>2.4 To accelerate economic diversification and cluster development</a:t>
            </a:r>
            <a:endParaRPr lang="en-US" sz="3300" dirty="0"/>
          </a:p>
          <a:p>
            <a:pPr fontAlgn="t"/>
            <a:r>
              <a:rPr lang="en-GB" sz="3300" dirty="0"/>
              <a:t>2.5 To promote networking, business linkages and business matchmaking to stimulate joint ventures, sub-contracting, licensing, franchising, and mergers &amp; acquisitions </a:t>
            </a:r>
            <a:endParaRPr lang="en-US" sz="3300" dirty="0"/>
          </a:p>
          <a:p>
            <a:pPr marL="0" indent="0">
              <a:buNone/>
            </a:pPr>
            <a:endParaRPr lang="fr-FR" sz="1400" dirty="0"/>
          </a:p>
        </p:txBody>
      </p:sp>
      <p:sp>
        <p:nvSpPr>
          <p:cNvPr id="4" name="Content Placeholder 3">
            <a:extLst>
              <a:ext uri="{FF2B5EF4-FFF2-40B4-BE49-F238E27FC236}">
                <a16:creationId xmlns="" xmlns:a16="http://schemas.microsoft.com/office/drawing/2014/main" id="{F703FCCA-F78A-4934-A1F9-0A00C4D1E9DA}"/>
              </a:ext>
            </a:extLst>
          </p:cNvPr>
          <p:cNvSpPr>
            <a:spLocks noGrp="1"/>
          </p:cNvSpPr>
          <p:nvPr>
            <p:ph sz="half" idx="2"/>
          </p:nvPr>
        </p:nvSpPr>
        <p:spPr>
          <a:xfrm>
            <a:off x="8451604" y="1412489"/>
            <a:ext cx="3197701" cy="4363844"/>
          </a:xfrm>
        </p:spPr>
        <p:txBody>
          <a:bodyPr>
            <a:normAutofit fontScale="55000" lnSpcReduction="20000"/>
          </a:bodyPr>
          <a:lstStyle/>
          <a:p>
            <a:pPr marL="0" indent="0">
              <a:buNone/>
            </a:pPr>
            <a:r>
              <a:rPr lang="en-GB" sz="4000" b="1" dirty="0">
                <a:solidFill>
                  <a:srgbClr val="3333CC"/>
                </a:solidFill>
              </a:rPr>
              <a:t>Outlook for 2023</a:t>
            </a:r>
            <a:endParaRPr lang="en-US" sz="4000" b="1" dirty="0">
              <a:solidFill>
                <a:srgbClr val="3333CC"/>
              </a:solidFill>
            </a:endParaRPr>
          </a:p>
          <a:p>
            <a:r>
              <a:rPr lang="en-GB" sz="4000" dirty="0" smtClean="0">
                <a:solidFill>
                  <a:srgbClr val="3333CC"/>
                </a:solidFill>
              </a:rPr>
              <a:t>1.Increasing number of Botswana enterprises who are successfully competing in the regional and international markets</a:t>
            </a:r>
            <a:endParaRPr lang="en-US" sz="4000" dirty="0">
              <a:solidFill>
                <a:srgbClr val="3333CC"/>
              </a:solidFill>
            </a:endParaRPr>
          </a:p>
          <a:p>
            <a:r>
              <a:rPr lang="en-GB" sz="4000" dirty="0" smtClean="0">
                <a:solidFill>
                  <a:srgbClr val="3333CC"/>
                </a:solidFill>
              </a:rPr>
              <a:t>2.The contribution of non-diamond sector to GDP exceeds 50%</a:t>
            </a:r>
          </a:p>
          <a:p>
            <a:r>
              <a:rPr lang="en-GB" sz="4000" dirty="0" smtClean="0">
                <a:solidFill>
                  <a:srgbClr val="3333CC"/>
                </a:solidFill>
              </a:rPr>
              <a:t>3. BB to have its own Centre of Excellence</a:t>
            </a:r>
          </a:p>
          <a:p>
            <a:r>
              <a:rPr lang="en-GB" sz="4000" dirty="0" smtClean="0">
                <a:solidFill>
                  <a:srgbClr val="3333CC"/>
                </a:solidFill>
              </a:rPr>
              <a:t>4. BB to host an Arbitration Centre</a:t>
            </a:r>
          </a:p>
          <a:p>
            <a:endParaRPr lang="fr-FR" sz="2000" b="1" dirty="0"/>
          </a:p>
        </p:txBody>
      </p:sp>
    </p:spTree>
    <p:extLst>
      <p:ext uri="{BB962C8B-B14F-4D97-AF65-F5344CB8AC3E}">
        <p14:creationId xmlns:p14="http://schemas.microsoft.com/office/powerpoint/2010/main" val="2255087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0">
            <a:extLst>
              <a:ext uri="{FF2B5EF4-FFF2-40B4-BE49-F238E27FC236}">
                <a16:creationId xmlns=""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F402C0DD-7F10-43B6-87CB-0E0E99086273}"/>
              </a:ext>
            </a:extLst>
          </p:cNvPr>
          <p:cNvSpPr>
            <a:spLocks noGrp="1"/>
          </p:cNvSpPr>
          <p:nvPr>
            <p:ph type="title"/>
          </p:nvPr>
        </p:nvSpPr>
        <p:spPr>
          <a:xfrm>
            <a:off x="662940" y="1412488"/>
            <a:ext cx="3074449" cy="4363844"/>
          </a:xfrm>
        </p:spPr>
        <p:txBody>
          <a:bodyPr anchor="t">
            <a:normAutofit fontScale="90000"/>
          </a:bodyPr>
          <a:lstStyle/>
          <a:p>
            <a:pPr>
              <a:lnSpc>
                <a:spcPct val="107000"/>
              </a:lnSpc>
              <a:spcBef>
                <a:spcPts val="0"/>
              </a:spcBef>
            </a:pPr>
            <a:r>
              <a:rPr lang="en-GB" sz="3700" b="1" dirty="0">
                <a:solidFill>
                  <a:schemeClr val="bg1"/>
                </a:solidFill>
              </a:rPr>
              <a:t>ST3. Engaging Business in sustainable and inclusive development and growth</a:t>
            </a:r>
            <a:r>
              <a:rPr lang="en-GB" sz="4000" dirty="0">
                <a:latin typeface="Calibri" panose="020F0502020204030204" pitchFamily="34" charset="0"/>
                <a:ea typeface="Calibri" panose="020F0502020204030204" pitchFamily="34" charset="0"/>
                <a:cs typeface="Times New Roman" panose="02020603050405020304" pitchFamily="18" charset="0"/>
              </a:rPr>
              <a:t/>
            </a:r>
            <a:br>
              <a:rPr lang="en-GB" sz="4000" dirty="0">
                <a:latin typeface="Calibri" panose="020F0502020204030204" pitchFamily="34" charset="0"/>
                <a:ea typeface="Calibri" panose="020F0502020204030204" pitchFamily="34" charset="0"/>
                <a:cs typeface="Times New Roman" panose="02020603050405020304" pitchFamily="18" charset="0"/>
              </a:rPr>
            </a:br>
            <a:r>
              <a:rPr lang="en-GB" sz="37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GB" sz="37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en-US" sz="3700" dirty="0">
                <a:solidFill>
                  <a:srgbClr val="FFFFFF"/>
                </a:solidFill>
              </a:rPr>
              <a:t/>
            </a:r>
            <a:br>
              <a:rPr lang="en-US" sz="3700" dirty="0">
                <a:solidFill>
                  <a:srgbClr val="FFFFFF"/>
                </a:solidFill>
              </a:rPr>
            </a:br>
            <a:endParaRPr lang="fr-FR" sz="3700" dirty="0">
              <a:solidFill>
                <a:srgbClr val="FFFFFF"/>
              </a:solidFill>
            </a:endParaRPr>
          </a:p>
        </p:txBody>
      </p:sp>
      <p:sp>
        <p:nvSpPr>
          <p:cNvPr id="3" name="Content Placeholder 2">
            <a:extLst>
              <a:ext uri="{FF2B5EF4-FFF2-40B4-BE49-F238E27FC236}">
                <a16:creationId xmlns="" xmlns:a16="http://schemas.microsoft.com/office/drawing/2014/main" id="{6BD7C72E-471D-42A4-A09A-103FFD95F26E}"/>
              </a:ext>
            </a:extLst>
          </p:cNvPr>
          <p:cNvSpPr>
            <a:spLocks noGrp="1"/>
          </p:cNvSpPr>
          <p:nvPr>
            <p:ph sz="half" idx="1"/>
          </p:nvPr>
        </p:nvSpPr>
        <p:spPr>
          <a:xfrm>
            <a:off x="4380856" y="811530"/>
            <a:ext cx="3427283" cy="5966460"/>
          </a:xfrm>
        </p:spPr>
        <p:txBody>
          <a:bodyPr>
            <a:normAutofit fontScale="55000" lnSpcReduction="20000"/>
          </a:bodyPr>
          <a:lstStyle/>
          <a:p>
            <a:pPr marL="0" indent="0">
              <a:buNone/>
            </a:pPr>
            <a:r>
              <a:rPr lang="en-US" sz="3300" b="1" dirty="0"/>
              <a:t>Objectives</a:t>
            </a:r>
            <a:r>
              <a:rPr lang="en-US" sz="3300" dirty="0"/>
              <a:t>	</a:t>
            </a:r>
          </a:p>
          <a:p>
            <a:pPr fontAlgn="t"/>
            <a:r>
              <a:rPr lang="en-GB" sz="3300" dirty="0"/>
              <a:t>3.1 To create ecosystems for good governance, transparency and ethical business conduct by BB members</a:t>
            </a:r>
            <a:endParaRPr lang="en-US" sz="3300" dirty="0"/>
          </a:p>
          <a:p>
            <a:pPr fontAlgn="t"/>
            <a:r>
              <a:rPr lang="en-GB" sz="3300" dirty="0"/>
              <a:t>3.2 To promote sustainable and inclusive growth and development</a:t>
            </a:r>
            <a:endParaRPr lang="en-US" sz="3300" dirty="0"/>
          </a:p>
          <a:p>
            <a:pPr fontAlgn="t"/>
            <a:r>
              <a:rPr lang="en-GB" sz="3300" dirty="0"/>
              <a:t>3.3 To engage more business in the community through structured Corporate Social Responsibility (CSR)</a:t>
            </a:r>
            <a:endParaRPr lang="en-US" sz="3300" dirty="0"/>
          </a:p>
          <a:p>
            <a:pPr fontAlgn="t"/>
            <a:r>
              <a:rPr lang="en-GB" sz="3300" dirty="0"/>
              <a:t>3.4 To promote geographically balanced development of Botswana</a:t>
            </a:r>
            <a:endParaRPr lang="en-US" sz="3300" dirty="0"/>
          </a:p>
          <a:p>
            <a:pPr fontAlgn="t"/>
            <a:r>
              <a:rPr lang="en-GB" sz="3300" dirty="0"/>
              <a:t>3.5 To accelerate the transformation of informal business onto the formal sector</a:t>
            </a:r>
            <a:endParaRPr lang="en-US" sz="3300" dirty="0"/>
          </a:p>
          <a:p>
            <a:pPr fontAlgn="t"/>
            <a:r>
              <a:rPr lang="en-GB" sz="3300" dirty="0"/>
              <a:t>3.6 To enhance support to local enterprise, with specific focus on Micro, Small and Medium enterprises (MSMEs)</a:t>
            </a:r>
            <a:endParaRPr lang="en-US" sz="3300" dirty="0"/>
          </a:p>
          <a:p>
            <a:pPr marL="0" indent="0">
              <a:buNone/>
            </a:pPr>
            <a:endParaRPr lang="fr-FR" sz="1400" dirty="0"/>
          </a:p>
        </p:txBody>
      </p:sp>
      <p:sp>
        <p:nvSpPr>
          <p:cNvPr id="4" name="Content Placeholder 3">
            <a:extLst>
              <a:ext uri="{FF2B5EF4-FFF2-40B4-BE49-F238E27FC236}">
                <a16:creationId xmlns="" xmlns:a16="http://schemas.microsoft.com/office/drawing/2014/main" id="{F703FCCA-F78A-4934-A1F9-0A00C4D1E9DA}"/>
              </a:ext>
            </a:extLst>
          </p:cNvPr>
          <p:cNvSpPr>
            <a:spLocks noGrp="1"/>
          </p:cNvSpPr>
          <p:nvPr>
            <p:ph sz="half" idx="2"/>
          </p:nvPr>
        </p:nvSpPr>
        <p:spPr>
          <a:xfrm>
            <a:off x="8451604" y="1412489"/>
            <a:ext cx="3197701" cy="4363844"/>
          </a:xfrm>
        </p:spPr>
        <p:txBody>
          <a:bodyPr>
            <a:normAutofit fontScale="55000" lnSpcReduction="20000"/>
          </a:bodyPr>
          <a:lstStyle/>
          <a:p>
            <a:pPr marL="0" indent="0">
              <a:buNone/>
            </a:pPr>
            <a:r>
              <a:rPr lang="en-GB" sz="4000" b="1" dirty="0">
                <a:solidFill>
                  <a:srgbClr val="3333CC"/>
                </a:solidFill>
              </a:rPr>
              <a:t>Outlook for 2023</a:t>
            </a:r>
            <a:endParaRPr lang="en-US" sz="4000" b="1" dirty="0">
              <a:solidFill>
                <a:srgbClr val="3333CC"/>
              </a:solidFill>
            </a:endParaRPr>
          </a:p>
          <a:p>
            <a:r>
              <a:rPr lang="en-GB" sz="4000" dirty="0" smtClean="0">
                <a:solidFill>
                  <a:srgbClr val="3333CC"/>
                </a:solidFill>
              </a:rPr>
              <a:t>1.Botswana’s business </a:t>
            </a:r>
            <a:r>
              <a:rPr lang="en-GB" sz="4000" dirty="0">
                <a:solidFill>
                  <a:srgbClr val="3333CC"/>
                </a:solidFill>
              </a:rPr>
              <a:t>voluntarily adopt   codes of ethical business, good governance, sustainable development, CSR, </a:t>
            </a:r>
            <a:r>
              <a:rPr lang="en-GB" sz="4000" dirty="0" smtClean="0">
                <a:solidFill>
                  <a:srgbClr val="3333CC"/>
                </a:solidFill>
              </a:rPr>
              <a:t>to promote sustainable and inclusive </a:t>
            </a:r>
            <a:r>
              <a:rPr lang="en-GB" sz="4000" dirty="0">
                <a:solidFill>
                  <a:srgbClr val="3333CC"/>
                </a:solidFill>
              </a:rPr>
              <a:t>growth and are engaged in their </a:t>
            </a:r>
            <a:r>
              <a:rPr lang="en-GB" sz="4000" dirty="0" smtClean="0">
                <a:solidFill>
                  <a:srgbClr val="3333CC"/>
                </a:solidFill>
              </a:rPr>
              <a:t>community</a:t>
            </a:r>
          </a:p>
          <a:p>
            <a:r>
              <a:rPr lang="en-GB" sz="3600" b="1" dirty="0" smtClean="0">
                <a:solidFill>
                  <a:srgbClr val="3333CC"/>
                </a:solidFill>
              </a:rPr>
              <a:t>2. A vibrant and robust formal sector</a:t>
            </a:r>
            <a:endParaRPr lang="fr-FR" sz="3600" b="1" dirty="0"/>
          </a:p>
        </p:txBody>
      </p:sp>
    </p:spTree>
    <p:extLst>
      <p:ext uri="{BB962C8B-B14F-4D97-AF65-F5344CB8AC3E}">
        <p14:creationId xmlns:p14="http://schemas.microsoft.com/office/powerpoint/2010/main" val="2076249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0">
            <a:extLst>
              <a:ext uri="{FF2B5EF4-FFF2-40B4-BE49-F238E27FC236}">
                <a16:creationId xmlns=""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F402C0DD-7F10-43B6-87CB-0E0E99086273}"/>
              </a:ext>
            </a:extLst>
          </p:cNvPr>
          <p:cNvSpPr>
            <a:spLocks noGrp="1"/>
          </p:cNvSpPr>
          <p:nvPr>
            <p:ph type="title"/>
          </p:nvPr>
        </p:nvSpPr>
        <p:spPr>
          <a:xfrm>
            <a:off x="662940" y="1412488"/>
            <a:ext cx="3074449" cy="4363844"/>
          </a:xfrm>
        </p:spPr>
        <p:txBody>
          <a:bodyPr anchor="t">
            <a:normAutofit fontScale="90000"/>
          </a:bodyPr>
          <a:lstStyle/>
          <a:p>
            <a:pPr marL="457200">
              <a:lnSpc>
                <a:spcPct val="107000"/>
              </a:lnSpc>
              <a:spcAft>
                <a:spcPts val="0"/>
              </a:spcAft>
            </a:pPr>
            <a:r>
              <a:rPr lang="en-GB" sz="3700" b="1" dirty="0">
                <a:solidFill>
                  <a:schemeClr val="bg1"/>
                </a:solidFill>
              </a:rPr>
              <a:t>ST4: Making Business Botswana a more effective and efficient organization</a:t>
            </a:r>
            <a:r>
              <a:rPr lang="en-GB" sz="4000" dirty="0">
                <a:latin typeface="Calibri" panose="020F0502020204030204" pitchFamily="34" charset="0"/>
                <a:ea typeface="Calibri" panose="020F0502020204030204" pitchFamily="34" charset="0"/>
                <a:cs typeface="Times New Roman" panose="02020603050405020304" pitchFamily="18" charset="0"/>
              </a:rPr>
              <a:t/>
            </a:r>
            <a:br>
              <a:rPr lang="en-GB" sz="4000" dirty="0">
                <a:latin typeface="Calibri" panose="020F0502020204030204" pitchFamily="34" charset="0"/>
                <a:ea typeface="Calibri" panose="020F0502020204030204" pitchFamily="34" charset="0"/>
                <a:cs typeface="Times New Roman" panose="02020603050405020304" pitchFamily="18" charset="0"/>
              </a:rPr>
            </a:br>
            <a:r>
              <a:rPr lang="en-GB" sz="37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GB" sz="37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en-US" sz="3700" dirty="0">
                <a:solidFill>
                  <a:srgbClr val="FFFFFF"/>
                </a:solidFill>
              </a:rPr>
              <a:t/>
            </a:r>
            <a:br>
              <a:rPr lang="en-US" sz="3700" dirty="0">
                <a:solidFill>
                  <a:srgbClr val="FFFFFF"/>
                </a:solidFill>
              </a:rPr>
            </a:br>
            <a:endParaRPr lang="fr-FR" sz="3700" dirty="0">
              <a:solidFill>
                <a:srgbClr val="FFFFFF"/>
              </a:solidFill>
            </a:endParaRPr>
          </a:p>
        </p:txBody>
      </p:sp>
      <p:sp>
        <p:nvSpPr>
          <p:cNvPr id="3" name="Content Placeholder 2">
            <a:extLst>
              <a:ext uri="{FF2B5EF4-FFF2-40B4-BE49-F238E27FC236}">
                <a16:creationId xmlns="" xmlns:a16="http://schemas.microsoft.com/office/drawing/2014/main" id="{6BD7C72E-471D-42A4-A09A-103FFD95F26E}"/>
              </a:ext>
            </a:extLst>
          </p:cNvPr>
          <p:cNvSpPr>
            <a:spLocks noGrp="1"/>
          </p:cNvSpPr>
          <p:nvPr>
            <p:ph sz="half" idx="1"/>
          </p:nvPr>
        </p:nvSpPr>
        <p:spPr>
          <a:xfrm>
            <a:off x="4380855" y="365760"/>
            <a:ext cx="3597284" cy="6172200"/>
          </a:xfrm>
        </p:spPr>
        <p:txBody>
          <a:bodyPr>
            <a:normAutofit fontScale="47500" lnSpcReduction="20000"/>
          </a:bodyPr>
          <a:lstStyle/>
          <a:p>
            <a:pPr marL="0" indent="0">
              <a:buNone/>
            </a:pPr>
            <a:r>
              <a:rPr lang="en-US" sz="3600" b="1" dirty="0"/>
              <a:t>Objectives	</a:t>
            </a:r>
          </a:p>
          <a:p>
            <a:pPr fontAlgn="t"/>
            <a:r>
              <a:rPr lang="en-GB" sz="3600" dirty="0"/>
              <a:t>4.1 To make Business Botswana a learning organization with effective processes and speed of intervention</a:t>
            </a:r>
            <a:endParaRPr lang="en-US" sz="3600" dirty="0"/>
          </a:p>
          <a:p>
            <a:pPr fontAlgn="t"/>
            <a:r>
              <a:rPr lang="en-GB" sz="3600" dirty="0"/>
              <a:t>4.2 To build a united, capable, enthusiastic and pro-business Team willing to do the extra lap</a:t>
            </a:r>
            <a:endParaRPr lang="en-US" sz="3600" dirty="0"/>
          </a:p>
          <a:p>
            <a:pPr fontAlgn="t"/>
            <a:r>
              <a:rPr lang="en-GB" sz="3600" dirty="0"/>
              <a:t>4.3 To improve resource efficiency and financial viability of BB</a:t>
            </a:r>
            <a:endParaRPr lang="en-US" sz="3600" dirty="0"/>
          </a:p>
          <a:p>
            <a:pPr fontAlgn="t"/>
            <a:r>
              <a:rPr lang="en-GB" sz="3600" dirty="0"/>
              <a:t>4.4 To improve the quality and diversity of services to meet and exceed stakeholders’ expectations</a:t>
            </a:r>
            <a:endParaRPr lang="en-US" sz="3600" dirty="0"/>
          </a:p>
          <a:p>
            <a:pPr fontAlgn="t"/>
            <a:r>
              <a:rPr lang="en-GB" sz="3600" dirty="0"/>
              <a:t>4.5 To improve the Brand image and visibility of Business Botswana</a:t>
            </a:r>
            <a:endParaRPr lang="en-US" sz="3600" dirty="0"/>
          </a:p>
          <a:p>
            <a:pPr fontAlgn="t"/>
            <a:r>
              <a:rPr lang="en-GB" sz="3600" dirty="0"/>
              <a:t>4.6 To develop and reinforce strategic partnerships at the local, regional and international levels</a:t>
            </a:r>
            <a:endParaRPr lang="en-US" sz="3600" dirty="0"/>
          </a:p>
          <a:p>
            <a:pPr fontAlgn="t"/>
            <a:r>
              <a:rPr lang="en-GB" sz="3600" dirty="0"/>
              <a:t>4.7 To strengthen membership through retention and recruitment initiative</a:t>
            </a:r>
            <a:endParaRPr lang="en-US" sz="3600" dirty="0"/>
          </a:p>
          <a:p>
            <a:pPr fontAlgn="t"/>
            <a:r>
              <a:rPr lang="en-GB" sz="3600" dirty="0"/>
              <a:t>4.8 To re-engineer the organisational and governance structures</a:t>
            </a:r>
            <a:endParaRPr lang="en-US" sz="3600" dirty="0"/>
          </a:p>
          <a:p>
            <a:pPr fontAlgn="t"/>
            <a:r>
              <a:rPr lang="en-GB" sz="3600" dirty="0"/>
              <a:t>4.9 To make BB a responsible, transparent and accountable organization “to walk the talk”</a:t>
            </a:r>
            <a:endParaRPr lang="en-US" sz="3600" dirty="0"/>
          </a:p>
          <a:p>
            <a:pPr marL="0" indent="0">
              <a:buNone/>
            </a:pPr>
            <a:endParaRPr lang="fr-FR" sz="1400" dirty="0"/>
          </a:p>
        </p:txBody>
      </p:sp>
      <p:sp>
        <p:nvSpPr>
          <p:cNvPr id="4" name="Content Placeholder 3">
            <a:extLst>
              <a:ext uri="{FF2B5EF4-FFF2-40B4-BE49-F238E27FC236}">
                <a16:creationId xmlns="" xmlns:a16="http://schemas.microsoft.com/office/drawing/2014/main" id="{F703FCCA-F78A-4934-A1F9-0A00C4D1E9DA}"/>
              </a:ext>
            </a:extLst>
          </p:cNvPr>
          <p:cNvSpPr>
            <a:spLocks noGrp="1"/>
          </p:cNvSpPr>
          <p:nvPr>
            <p:ph sz="half" idx="2"/>
          </p:nvPr>
        </p:nvSpPr>
        <p:spPr>
          <a:xfrm>
            <a:off x="8451604" y="1412489"/>
            <a:ext cx="3197701" cy="4363844"/>
          </a:xfrm>
        </p:spPr>
        <p:txBody>
          <a:bodyPr>
            <a:normAutofit fontScale="47500" lnSpcReduction="20000"/>
          </a:bodyPr>
          <a:lstStyle/>
          <a:p>
            <a:pPr marL="0" indent="0">
              <a:buNone/>
            </a:pPr>
            <a:r>
              <a:rPr lang="en-GB" sz="4000" b="1" dirty="0">
                <a:solidFill>
                  <a:srgbClr val="3333CC"/>
                </a:solidFill>
              </a:rPr>
              <a:t>Outlook for 2023</a:t>
            </a:r>
            <a:endParaRPr lang="en-US" sz="4000" b="1" dirty="0">
              <a:solidFill>
                <a:srgbClr val="3333CC"/>
              </a:solidFill>
            </a:endParaRPr>
          </a:p>
          <a:p>
            <a:pPr marL="457200">
              <a:lnSpc>
                <a:spcPct val="107000"/>
              </a:lnSpc>
              <a:spcAft>
                <a:spcPts val="0"/>
              </a:spcAft>
            </a:pPr>
            <a:r>
              <a:rPr lang="en-GB" sz="4000" dirty="0">
                <a:solidFill>
                  <a:srgbClr val="3333CC"/>
                </a:solidFill>
              </a:rPr>
              <a:t>Business Botswana is a strong multi-sectoral and multi- regional model apex body for peer organizations to emulate</a:t>
            </a:r>
          </a:p>
          <a:p>
            <a:pPr indent="0">
              <a:lnSpc>
                <a:spcPct val="107000"/>
              </a:lnSpc>
              <a:spcAft>
                <a:spcPts val="0"/>
              </a:spcAft>
              <a:buNone/>
            </a:pPr>
            <a:endParaRPr lang="en-GB" sz="4000" dirty="0">
              <a:latin typeface="Calibri" panose="020F0502020204030204" pitchFamily="34" charset="0"/>
              <a:ea typeface="Calibri" panose="020F0502020204030204" pitchFamily="34" charset="0"/>
              <a:cs typeface="Times New Roman" panose="02020603050405020304" pitchFamily="18" charset="0"/>
            </a:endParaRPr>
          </a:p>
          <a:p>
            <a:endParaRPr lang="fr-FR" sz="2000" b="1" dirty="0"/>
          </a:p>
        </p:txBody>
      </p:sp>
    </p:spTree>
    <p:extLst>
      <p:ext uri="{BB962C8B-B14F-4D97-AF65-F5344CB8AC3E}">
        <p14:creationId xmlns:p14="http://schemas.microsoft.com/office/powerpoint/2010/main" val="2403474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31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DB9DDD04-6D8C-408B-89DE-80683D277C7D}"/>
              </a:ext>
            </a:extLst>
          </p:cNvPr>
          <p:cNvPicPr>
            <a:picLocks noChangeAspect="1"/>
          </p:cNvPicPr>
          <p:nvPr/>
        </p:nvPicPr>
        <p:blipFill>
          <a:blip r:embed="rId2"/>
          <a:stretch>
            <a:fillRect/>
          </a:stretch>
        </p:blipFill>
        <p:spPr>
          <a:xfrm>
            <a:off x="1153078" y="2733701"/>
            <a:ext cx="2455414" cy="1478829"/>
          </a:xfrm>
          <a:prstGeom prst="rect">
            <a:avLst/>
          </a:prstGeom>
          <a:ln>
            <a:solidFill>
              <a:srgbClr val="317787"/>
            </a:solidFill>
          </a:ln>
        </p:spPr>
      </p:pic>
      <p:sp>
        <p:nvSpPr>
          <p:cNvPr id="4" name="Title 3">
            <a:extLst>
              <a:ext uri="{FF2B5EF4-FFF2-40B4-BE49-F238E27FC236}">
                <a16:creationId xmlns="" xmlns:a16="http://schemas.microsoft.com/office/drawing/2014/main" id="{F97B1074-A1FE-417F-85F0-73DB9C6541F5}"/>
              </a:ext>
            </a:extLst>
          </p:cNvPr>
          <p:cNvSpPr>
            <a:spLocks noGrp="1"/>
          </p:cNvSpPr>
          <p:nvPr>
            <p:ph type="ctrTitle"/>
          </p:nvPr>
        </p:nvSpPr>
        <p:spPr>
          <a:xfrm>
            <a:off x="4491789" y="850232"/>
            <a:ext cx="6400800" cy="5245768"/>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r>
              <a:rPr lang="en-US" sz="5400" b="1" kern="1200" dirty="0">
                <a:solidFill>
                  <a:srgbClr val="FFFFFF"/>
                </a:solidFill>
                <a:latin typeface="+mj-lt"/>
                <a:ea typeface="+mj-ea"/>
                <a:cs typeface="+mj-cs"/>
              </a:rPr>
              <a:t>Actions</a:t>
            </a: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US" sz="3600" b="1" kern="1200" dirty="0">
                <a:solidFill>
                  <a:srgbClr val="FFFFFF"/>
                </a:solidFill>
                <a:latin typeface="+mj-lt"/>
                <a:ea typeface="+mj-ea"/>
                <a:cs typeface="+mj-cs"/>
              </a:rPr>
              <a:t>Strategic Thrust 1: Making Things Happen Through Policy Advocacy and Lobbying</a:t>
            </a:r>
            <a:r>
              <a:rPr lang="en-US" sz="4000" kern="1200" dirty="0">
                <a:solidFill>
                  <a:srgbClr val="FFFFFF"/>
                </a:solidFill>
                <a:latin typeface="+mj-lt"/>
                <a:ea typeface="+mj-ea"/>
                <a:cs typeface="+mj-cs"/>
              </a:rPr>
              <a:t/>
            </a:r>
            <a:br>
              <a:rPr lang="en-US" sz="4000"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Tree>
    <p:extLst>
      <p:ext uri="{BB962C8B-B14F-4D97-AF65-F5344CB8AC3E}">
        <p14:creationId xmlns:p14="http://schemas.microsoft.com/office/powerpoint/2010/main" val="3854817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 xmlns:a16="http://schemas.microsoft.com/office/drawing/2014/main" id="{4C4AA2EF-9A20-4757-9661-7CF2C521F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71572" y="4648201"/>
            <a:ext cx="1632648" cy="1632648"/>
          </a:xfrm>
          <a:prstGeom prst="rect">
            <a:avLst/>
          </a:prstGeom>
        </p:spPr>
      </p:pic>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340138" y="890579"/>
            <a:ext cx="12070080" cy="3757622"/>
          </a:xfrm>
        </p:spPr>
        <p:txBody>
          <a:bodyPr vert="horz" lIns="91440" tIns="45720" rIns="91440" bIns="45720" rtlCol="0" anchor="ctr">
            <a:noAutofit/>
          </a:bodyPr>
          <a:lstStyle/>
          <a:p>
            <a:pPr marL="1371600" lvl="2" indent="-457200" algn="l" rtl="0">
              <a:lnSpc>
                <a:spcPct val="90000"/>
              </a:lnSpc>
              <a:spcBef>
                <a:spcPct val="0"/>
              </a:spcBef>
            </a:pPr>
            <a:r>
              <a:rPr lang="en-US" sz="1900" b="1" kern="1200" dirty="0">
                <a:solidFill>
                  <a:schemeClr val="bg1"/>
                </a:solidFill>
                <a:latin typeface="+mj-lt"/>
                <a:ea typeface="+mj-ea"/>
                <a:cs typeface="+mj-cs"/>
              </a:rPr>
              <a:t>                                                                                               ACTIONS</a:t>
            </a:r>
            <a:r>
              <a:rPr lang="en-US" sz="1900" b="1" kern="1200" dirty="0">
                <a:solidFill>
                  <a:srgbClr val="FFFFFF"/>
                </a:solidFill>
                <a:latin typeface="+mj-lt"/>
                <a:ea typeface="+mj-ea"/>
                <a:cs typeface="+mj-cs"/>
              </a:rPr>
              <a:t/>
            </a:r>
            <a:br>
              <a:rPr lang="en-US" sz="1900" b="1" kern="1200" dirty="0">
                <a:solidFill>
                  <a:srgbClr val="FFFFFF"/>
                </a:solidFill>
                <a:latin typeface="+mj-lt"/>
                <a:ea typeface="+mj-ea"/>
                <a:cs typeface="+mj-cs"/>
              </a:rPr>
            </a:br>
            <a:r>
              <a:rPr lang="en-US" sz="1900" kern="1200" dirty="0">
                <a:solidFill>
                  <a:srgbClr val="FFFFFF"/>
                </a:solidFill>
                <a:latin typeface="+mj-lt"/>
                <a:ea typeface="+mj-ea"/>
                <a:cs typeface="+mj-cs"/>
              </a:rPr>
              <a:t>1.1.1. To fine tune the existing dialogue framework with government and authorities (w.r.t LLCC, SLCC and HLCC)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1.1.2.  To coordinate the business community’s consultation with the Head of State and his Ministers</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1.1.3.  To establish an online platform for members to post problems and difficulties in obtaining licenses, permits, clearances and approvals</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1.1.4.  To lobby government for affirmative policy mix to endow Botswana with conducive business environment</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1.1.5.  To participate in high level economic diplomacy and international cooperation (AGOA, SA-EU EPA, WTO, SADC, EAC-COMESA-SADC Tripartite, Continental Free Trade Area) as part of government negotiating team with possible funding from the State</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1.1.6.  To advocate for equal and national treatment to foreign investors and investments</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1.1.7.  To provide timely policy inputs on issues of national importance</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1.1.8.  To engage with the Ministry of Finance on pre-Budget consultations</a:t>
            </a:r>
            <a:r>
              <a:rPr lang="en-US" sz="1900" b="1" kern="1200" dirty="0">
                <a:solidFill>
                  <a:srgbClr val="FFFFFF"/>
                </a:solidFill>
                <a:latin typeface="+mj-lt"/>
                <a:ea typeface="+mj-ea"/>
                <a:cs typeface="+mj-cs"/>
              </a:rPr>
              <a:t/>
            </a:r>
            <a:br>
              <a:rPr lang="en-US" sz="1900" b="1"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433479" cy="1234345"/>
          </a:xfrm>
        </p:spPr>
        <p:txBody>
          <a:bodyPr vert="horz" lIns="91440" tIns="45720" rIns="91440" bIns="45720" rtlCol="0" anchor="ctr">
            <a:normAutofit/>
          </a:bodyPr>
          <a:lstStyle/>
          <a:p>
            <a:r>
              <a:rPr lang="en-US" b="1" kern="1200" dirty="0">
                <a:solidFill>
                  <a:schemeClr val="accent1">
                    <a:lumMod val="75000"/>
                  </a:schemeClr>
                </a:solidFill>
                <a:latin typeface="+mn-lt"/>
                <a:ea typeface="+mn-ea"/>
                <a:cs typeface="+mn-cs"/>
              </a:rPr>
              <a:t>1.1 To become the “voice of the private sector” for effective policy advocacy and lobbying</a:t>
            </a:r>
          </a:p>
        </p:txBody>
      </p:sp>
    </p:spTree>
    <p:extLst>
      <p:ext uri="{BB962C8B-B14F-4D97-AF65-F5344CB8AC3E}">
        <p14:creationId xmlns:p14="http://schemas.microsoft.com/office/powerpoint/2010/main" val="4084975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 xmlns:a16="http://schemas.microsoft.com/office/drawing/2014/main" id="{4C4AA2EF-9A20-4757-9661-7CF2C521F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71572" y="4648201"/>
            <a:ext cx="1632648" cy="1632648"/>
          </a:xfrm>
          <a:prstGeom prst="rect">
            <a:avLst/>
          </a:prstGeom>
        </p:spPr>
      </p:pic>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568214" y="577258"/>
            <a:ext cx="11055572" cy="4189281"/>
          </a:xfrm>
        </p:spPr>
        <p:txBody>
          <a:bodyPr vert="horz" lIns="91440" tIns="45720" rIns="91440" bIns="45720" rtlCol="0" anchor="ctr">
            <a:noAutofit/>
          </a:bodyPr>
          <a:lstStyle/>
          <a:p>
            <a:pPr lvl="2">
              <a:buNone/>
            </a:pPr>
            <a:r>
              <a:rPr lang="en-US" b="1" kern="1200" dirty="0">
                <a:solidFill>
                  <a:schemeClr val="bg1"/>
                </a:solidFill>
                <a:latin typeface="+mj-lt"/>
                <a:ea typeface="+mj-ea"/>
                <a:cs typeface="+mj-cs"/>
              </a:rPr>
              <a:t>                                                                                               ACTIONS</a:t>
            </a: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GB" sz="1700" dirty="0">
                <a:solidFill>
                  <a:schemeClr val="bg1"/>
                </a:solidFill>
              </a:rPr>
              <a:t>1.2.1 To devise a checklist of good practices to enhance the approval processes at local authorities, institutional and ministry </a:t>
            </a:r>
            <a:r>
              <a:rPr lang="en-GB" sz="1700" dirty="0" smtClean="0">
                <a:solidFill>
                  <a:schemeClr val="bg1"/>
                </a:solidFill>
              </a:rPr>
              <a:t>levels ( No of licences, permits, approvals &amp; clearances)</a:t>
            </a:r>
            <a:r>
              <a:rPr lang="en-US" sz="1700" dirty="0">
                <a:solidFill>
                  <a:schemeClr val="bg1"/>
                </a:solidFill>
              </a:rPr>
              <a:t/>
            </a:r>
            <a:br>
              <a:rPr lang="en-US" sz="1700" dirty="0">
                <a:solidFill>
                  <a:schemeClr val="bg1"/>
                </a:solidFill>
              </a:rPr>
            </a:br>
            <a:r>
              <a:rPr lang="en-GB" sz="1700" dirty="0">
                <a:solidFill>
                  <a:schemeClr val="bg1"/>
                </a:solidFill>
              </a:rPr>
              <a:t>1.2.2 To </a:t>
            </a:r>
            <a:r>
              <a:rPr lang="en-GB" sz="1700" dirty="0" smtClean="0">
                <a:solidFill>
                  <a:schemeClr val="bg1"/>
                </a:solidFill>
              </a:rPr>
              <a:t>co-create</a:t>
            </a:r>
            <a:r>
              <a:rPr lang="en-GB" sz="1700" dirty="0" smtClean="0">
                <a:solidFill>
                  <a:schemeClr val="bg1"/>
                </a:solidFill>
              </a:rPr>
              <a:t> </a:t>
            </a:r>
            <a:r>
              <a:rPr lang="en-GB" sz="1700" dirty="0">
                <a:solidFill>
                  <a:schemeClr val="bg1"/>
                </a:solidFill>
              </a:rPr>
              <a:t>guidelines for the approval process which should be clear, transparent, equitable, easily accessible and rule- based (process, time and cost)</a:t>
            </a:r>
            <a:r>
              <a:rPr lang="en-US" sz="1700" dirty="0">
                <a:solidFill>
                  <a:schemeClr val="bg1"/>
                </a:solidFill>
              </a:rPr>
              <a:t/>
            </a:r>
            <a:br>
              <a:rPr lang="en-US" sz="1700" dirty="0">
                <a:solidFill>
                  <a:schemeClr val="bg1"/>
                </a:solidFill>
              </a:rPr>
            </a:br>
            <a:r>
              <a:rPr lang="en-GB" sz="1700" dirty="0">
                <a:solidFill>
                  <a:schemeClr val="bg1"/>
                </a:solidFill>
              </a:rPr>
              <a:t>1.2.3 To disseminate the regulations and administrative notes among members and the private sector in general</a:t>
            </a:r>
            <a:r>
              <a:rPr lang="en-US" sz="1700" dirty="0">
                <a:solidFill>
                  <a:schemeClr val="bg1"/>
                </a:solidFill>
              </a:rPr>
              <a:t/>
            </a:r>
            <a:br>
              <a:rPr lang="en-US" sz="1700" dirty="0">
                <a:solidFill>
                  <a:schemeClr val="bg1"/>
                </a:solidFill>
              </a:rPr>
            </a:br>
            <a:r>
              <a:rPr lang="en-GB" sz="1700" dirty="0" smtClean="0">
                <a:solidFill>
                  <a:schemeClr val="bg1"/>
                </a:solidFill>
              </a:rPr>
              <a:t>1.2.4 To </a:t>
            </a:r>
            <a:r>
              <a:rPr lang="en-GB" sz="1700" dirty="0">
                <a:solidFill>
                  <a:schemeClr val="bg1"/>
                </a:solidFill>
              </a:rPr>
              <a:t>work closely with the government to ensure that private sector enterprises are offered equal treatment </a:t>
            </a:r>
            <a:r>
              <a:rPr lang="en-GB" sz="1700" dirty="0" smtClean="0">
                <a:solidFill>
                  <a:schemeClr val="bg1"/>
                </a:solidFill>
              </a:rPr>
              <a:t> to State </a:t>
            </a:r>
            <a:r>
              <a:rPr lang="en-GB" sz="1700" dirty="0">
                <a:solidFill>
                  <a:schemeClr val="bg1"/>
                </a:solidFill>
              </a:rPr>
              <a:t>Own Enterprises as per national laws (no exemption, no </a:t>
            </a:r>
            <a:r>
              <a:rPr lang="en-GB" sz="1700" dirty="0" smtClean="0">
                <a:solidFill>
                  <a:schemeClr val="bg1"/>
                </a:solidFill>
              </a:rPr>
              <a:t>equal </a:t>
            </a:r>
            <a:r>
              <a:rPr lang="en-GB" sz="1700" dirty="0">
                <a:solidFill>
                  <a:schemeClr val="bg1"/>
                </a:solidFill>
              </a:rPr>
              <a:t>than </a:t>
            </a:r>
            <a:r>
              <a:rPr lang="en-GB" sz="1700" dirty="0" smtClean="0">
                <a:solidFill>
                  <a:schemeClr val="bg1"/>
                </a:solidFill>
              </a:rPr>
              <a:t>equals </a:t>
            </a:r>
            <a:r>
              <a:rPr lang="en-GB" sz="1700" dirty="0">
                <a:solidFill>
                  <a:schemeClr val="bg1"/>
                </a:solidFill>
              </a:rPr>
              <a:t>and no favourable treatment)</a:t>
            </a:r>
            <a:r>
              <a:rPr lang="en-US" sz="1700" dirty="0">
                <a:solidFill>
                  <a:schemeClr val="bg1"/>
                </a:solidFill>
              </a:rPr>
              <a:t/>
            </a:r>
            <a:br>
              <a:rPr lang="en-US" sz="1700" dirty="0">
                <a:solidFill>
                  <a:schemeClr val="bg1"/>
                </a:solidFill>
              </a:rPr>
            </a:br>
            <a:r>
              <a:rPr lang="en-GB" sz="1700" dirty="0">
                <a:solidFill>
                  <a:schemeClr val="bg1"/>
                </a:solidFill>
              </a:rPr>
              <a:t>1.2.5 To clearly define and disseminate the list of priority sectors reserved for local enterprises.</a:t>
            </a:r>
            <a:br>
              <a:rPr lang="en-GB" sz="1700" dirty="0">
                <a:solidFill>
                  <a:schemeClr val="bg1"/>
                </a:solidFill>
              </a:rPr>
            </a:br>
            <a:r>
              <a:rPr lang="en-GB" sz="1700" dirty="0">
                <a:solidFill>
                  <a:schemeClr val="bg1"/>
                </a:solidFill>
              </a:rPr>
              <a:t>1.2.6 To work with government to establish clear and predictable policies and criteria for access to land for business purposes</a:t>
            </a:r>
            <a:r>
              <a:rPr lang="en-US" sz="1700" dirty="0">
                <a:solidFill>
                  <a:schemeClr val="bg1"/>
                </a:solidFill>
              </a:rPr>
              <a:t/>
            </a:r>
            <a:br>
              <a:rPr lang="en-US" sz="1700" dirty="0">
                <a:solidFill>
                  <a:schemeClr val="bg1"/>
                </a:solidFill>
              </a:rPr>
            </a:br>
            <a:r>
              <a:rPr lang="en-GB" sz="1700" dirty="0">
                <a:solidFill>
                  <a:schemeClr val="bg1"/>
                </a:solidFill>
              </a:rPr>
              <a:t>1.2.7 To work with government to improve the processing and approval for issue and renewal of visas, work and resident permits for foreign investors, investor family and for expatriate workers</a:t>
            </a: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664200" cy="1317768"/>
          </a:xfrm>
        </p:spPr>
        <p:txBody>
          <a:bodyPr vert="horz" lIns="91440" tIns="45720" rIns="91440" bIns="45720" rtlCol="0" anchor="ctr">
            <a:normAutofit lnSpcReduction="10000"/>
          </a:bodyPr>
          <a:lstStyle/>
          <a:p>
            <a:r>
              <a:rPr lang="en-GB" b="1" dirty="0">
                <a:solidFill>
                  <a:schemeClr val="accent1">
                    <a:lumMod val="75000"/>
                  </a:schemeClr>
                </a:solidFill>
              </a:rPr>
              <a:t>1.2 To enhance the clarity and predictability of business laws and regulations and the screening and authorization process</a:t>
            </a:r>
            <a:endParaRPr lang="en-US" b="1" kern="1200" dirty="0">
              <a:solidFill>
                <a:schemeClr val="accent1">
                  <a:lumMod val="75000"/>
                </a:schemeClr>
              </a:solidFill>
            </a:endParaRPr>
          </a:p>
        </p:txBody>
      </p:sp>
    </p:spTree>
    <p:extLst>
      <p:ext uri="{BB962C8B-B14F-4D97-AF65-F5344CB8AC3E}">
        <p14:creationId xmlns:p14="http://schemas.microsoft.com/office/powerpoint/2010/main" val="233809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 xmlns:a16="http://schemas.microsoft.com/office/drawing/2014/main" id="{4C4AA2EF-9A20-4757-9661-7CF2C521F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71572" y="4648201"/>
            <a:ext cx="1632648" cy="1632648"/>
          </a:xfrm>
          <a:prstGeom prst="rect">
            <a:avLst/>
          </a:prstGeom>
        </p:spPr>
      </p:pic>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568214" y="1120140"/>
            <a:ext cx="11055572" cy="3646399"/>
          </a:xfrm>
        </p:spPr>
        <p:txBody>
          <a:bodyPr vert="horz" lIns="91440" tIns="45720" rIns="91440" bIns="45720" rtlCol="0" anchor="ctr">
            <a:noAutofit/>
          </a:bodyPr>
          <a:lstStyle/>
          <a:p>
            <a:pPr lvl="2">
              <a:buNone/>
            </a:pPr>
            <a:r>
              <a:rPr lang="en-US" b="1" kern="1200" dirty="0">
                <a:solidFill>
                  <a:schemeClr val="bg1"/>
                </a:solidFill>
                <a:latin typeface="+mj-lt"/>
                <a:ea typeface="+mj-ea"/>
                <a:cs typeface="+mj-cs"/>
              </a:rPr>
              <a:t>                                                                                               ACTIONS</a:t>
            </a: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US" sz="1700" dirty="0">
                <a:solidFill>
                  <a:schemeClr val="bg1"/>
                </a:solidFill>
              </a:rPr>
              <a:t>1.3.1 To conduct regulatory impact assessment of existing and/or new regulations and policies which will have significant impact on business</a:t>
            </a:r>
            <a:br>
              <a:rPr lang="en-US" sz="1700" dirty="0">
                <a:solidFill>
                  <a:schemeClr val="bg1"/>
                </a:solidFill>
              </a:rPr>
            </a:br>
            <a:r>
              <a:rPr lang="en-US" sz="1700" dirty="0">
                <a:solidFill>
                  <a:schemeClr val="bg1"/>
                </a:solidFill>
              </a:rPr>
              <a:t>1.3.2 To propose evidence-based amendments and enactments and policy changes to remove impediments and bottlenecks that are asphyxiating the business from happening (to use the World Bank Ease of Doing Business Framework) </a:t>
            </a:r>
            <a:br>
              <a:rPr lang="en-US" sz="1700" dirty="0">
                <a:solidFill>
                  <a:schemeClr val="bg1"/>
                </a:solidFill>
              </a:rPr>
            </a:br>
            <a:r>
              <a:rPr lang="en-US" sz="1700" dirty="0">
                <a:solidFill>
                  <a:schemeClr val="bg1"/>
                </a:solidFill>
              </a:rPr>
              <a:t>1.3.3 To propose E-Governance initiative for submission, processing and approval of licenses, permits, approvals and clearances, similar to E-filing of taxes and Single window initiative for customs clearances</a:t>
            </a:r>
            <a:br>
              <a:rPr lang="en-US" sz="1700" dirty="0">
                <a:solidFill>
                  <a:schemeClr val="bg1"/>
                </a:solidFill>
              </a:rPr>
            </a:br>
            <a:r>
              <a:rPr lang="en-US" sz="1700" dirty="0">
                <a:solidFill>
                  <a:schemeClr val="bg1"/>
                </a:solidFill>
              </a:rPr>
              <a:t>1.3.4 To propose the setting up of an E-Judiciary for faster hearing and closure of business cases</a:t>
            </a:r>
            <a:br>
              <a:rPr lang="en-US" sz="1700" dirty="0">
                <a:solidFill>
                  <a:schemeClr val="bg1"/>
                </a:solidFill>
              </a:rPr>
            </a:br>
            <a:r>
              <a:rPr lang="en-US" sz="1700" dirty="0">
                <a:solidFill>
                  <a:schemeClr val="bg1"/>
                </a:solidFill>
              </a:rPr>
              <a:t>1.3.5 To identify infrastructure priorities for trade and investment and mainstreaming them in national development agenda</a:t>
            </a:r>
            <a:br>
              <a:rPr lang="en-US" sz="1700" dirty="0">
                <a:solidFill>
                  <a:schemeClr val="bg1"/>
                </a:solidFill>
              </a:rPr>
            </a:br>
            <a:r>
              <a:rPr lang="en-US" sz="1700" dirty="0">
                <a:solidFill>
                  <a:schemeClr val="bg1"/>
                </a:solidFill>
              </a:rPr>
              <a:t>1.3.6 To help improve the public-private-partnership framework and advocate for the setting of a capacitated PPP unit at the Ministry of </a:t>
            </a:r>
            <a:r>
              <a:rPr lang="en-US" sz="1700" dirty="0" smtClean="0">
                <a:solidFill>
                  <a:schemeClr val="bg1"/>
                </a:solidFill>
              </a:rPr>
              <a:t>Finance and at key ministries </a:t>
            </a:r>
            <a:r>
              <a:rPr lang="en-US" sz="1700" dirty="0">
                <a:solidFill>
                  <a:schemeClr val="bg1"/>
                </a:solidFill>
              </a:rPr>
              <a:t/>
            </a:r>
            <a:br>
              <a:rPr lang="en-US" sz="1700" dirty="0">
                <a:solidFill>
                  <a:schemeClr val="bg1"/>
                </a:solidFill>
              </a:rPr>
            </a:br>
            <a:r>
              <a:rPr lang="en-US" sz="1700" dirty="0">
                <a:solidFill>
                  <a:schemeClr val="bg1"/>
                </a:solidFill>
              </a:rPr>
              <a:t>1.3.7 To collaborate with public sector agencies to improve the ranking of Botswana in international indices and surveys</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664200" cy="1317768"/>
          </a:xfrm>
        </p:spPr>
        <p:txBody>
          <a:bodyPr vert="horz" lIns="91440" tIns="45720" rIns="91440" bIns="45720" rtlCol="0" anchor="ctr">
            <a:normAutofit lnSpcReduction="10000"/>
          </a:bodyPr>
          <a:lstStyle/>
          <a:p>
            <a:r>
              <a:rPr lang="en-US" b="1" dirty="0">
                <a:solidFill>
                  <a:schemeClr val="accent1">
                    <a:lumMod val="75000"/>
                  </a:schemeClr>
                </a:solidFill>
              </a:rPr>
              <a:t>1.3 </a:t>
            </a:r>
            <a:r>
              <a:rPr lang="en-GB" b="1" dirty="0">
                <a:solidFill>
                  <a:schemeClr val="accent1">
                    <a:lumMod val="75000"/>
                  </a:schemeClr>
                </a:solidFill>
              </a:rPr>
              <a:t>To co-create an enabling business environment that fosters integrated and constant development of the private sector in Botswana</a:t>
            </a:r>
            <a:endParaRPr lang="en-US" b="1" kern="1200" dirty="0">
              <a:solidFill>
                <a:schemeClr val="accent1">
                  <a:lumMod val="75000"/>
                </a:schemeClr>
              </a:solidFill>
            </a:endParaRPr>
          </a:p>
        </p:txBody>
      </p:sp>
    </p:spTree>
    <p:extLst>
      <p:ext uri="{BB962C8B-B14F-4D97-AF65-F5344CB8AC3E}">
        <p14:creationId xmlns:p14="http://schemas.microsoft.com/office/powerpoint/2010/main" val="365871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 xmlns:a16="http://schemas.microsoft.com/office/drawing/2014/main" id="{4C4AA2EF-9A20-4757-9661-7CF2C521F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71572" y="4648201"/>
            <a:ext cx="1632648" cy="1632648"/>
          </a:xfrm>
          <a:prstGeom prst="rect">
            <a:avLst/>
          </a:prstGeom>
        </p:spPr>
      </p:pic>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878205" y="1001802"/>
            <a:ext cx="1043559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ACTIONS</a:t>
            </a: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GB" sz="1900" dirty="0">
                <a:solidFill>
                  <a:schemeClr val="bg1"/>
                </a:solidFill>
              </a:rPr>
              <a:t>1.4.1 To identify stakeholders who play a relevant role in policy making, public administration and project implementation</a:t>
            </a:r>
            <a:r>
              <a:rPr lang="en-US" sz="1900" dirty="0">
                <a:solidFill>
                  <a:schemeClr val="bg1"/>
                </a:solidFill>
              </a:rPr>
              <a:t/>
            </a:r>
            <a:br>
              <a:rPr lang="en-US" sz="1900" dirty="0">
                <a:solidFill>
                  <a:schemeClr val="bg1"/>
                </a:solidFill>
              </a:rPr>
            </a:br>
            <a:r>
              <a:rPr lang="en-GB" sz="1900" dirty="0">
                <a:solidFill>
                  <a:schemeClr val="bg1"/>
                </a:solidFill>
              </a:rPr>
              <a:t>1.4.2 To develop meaningful partnerships with key agencies, departments and agencies, in the style of Memorandum of Understanding (MoU) for information exchange and collaboration</a:t>
            </a:r>
            <a:r>
              <a:rPr lang="en-US" sz="1900" dirty="0">
                <a:solidFill>
                  <a:schemeClr val="bg1"/>
                </a:solidFill>
              </a:rPr>
              <a:t/>
            </a:r>
            <a:br>
              <a:rPr lang="en-US" sz="1900" dirty="0">
                <a:solidFill>
                  <a:schemeClr val="bg1"/>
                </a:solidFill>
              </a:rPr>
            </a:br>
            <a:r>
              <a:rPr lang="en-GB" sz="1900" dirty="0">
                <a:solidFill>
                  <a:schemeClr val="bg1"/>
                </a:solidFill>
              </a:rPr>
              <a:t>1.4.3 To establish Focal Points (with Alternates) in each identified institution</a:t>
            </a:r>
            <a:r>
              <a:rPr lang="en-US" sz="1900" dirty="0">
                <a:solidFill>
                  <a:schemeClr val="bg1"/>
                </a:solidFill>
              </a:rPr>
              <a:t/>
            </a:r>
            <a:br>
              <a:rPr lang="en-US" sz="1900" dirty="0">
                <a:solidFill>
                  <a:schemeClr val="bg1"/>
                </a:solidFill>
              </a:rPr>
            </a:br>
            <a:r>
              <a:rPr lang="en-GB" sz="1900" dirty="0">
                <a:solidFill>
                  <a:schemeClr val="bg1"/>
                </a:solidFill>
              </a:rPr>
              <a:t>1.4.4 To establish a multi stakeholder forum where key stakeholders can engage in systematic on business related discussions and propose solution to any problem areas</a:t>
            </a:r>
            <a:r>
              <a:rPr lang="en-US" sz="1900" dirty="0">
                <a:solidFill>
                  <a:schemeClr val="bg1"/>
                </a:solidFill>
              </a:rPr>
              <a:t/>
            </a:r>
            <a:br>
              <a:rPr lang="en-US" sz="1900" dirty="0">
                <a:solidFill>
                  <a:schemeClr val="bg1"/>
                </a:solidFill>
              </a:rPr>
            </a:br>
            <a:r>
              <a:rPr lang="en-GB" sz="1900" dirty="0">
                <a:solidFill>
                  <a:schemeClr val="bg1"/>
                </a:solidFill>
              </a:rPr>
              <a:t>1.4.5 BB to provide Secretariat services and to ensure appropriate follow up actions on deliverables</a:t>
            </a:r>
            <a:r>
              <a:rPr lang="en-US" sz="1600" dirty="0"/>
              <a:t/>
            </a:r>
            <a:br>
              <a:rPr lang="en-US" sz="1600"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664200" cy="1317768"/>
          </a:xfrm>
        </p:spPr>
        <p:txBody>
          <a:bodyPr vert="horz" lIns="91440" tIns="45720" rIns="91440" bIns="45720" rtlCol="0" anchor="ctr">
            <a:normAutofit lnSpcReduction="10000"/>
          </a:bodyPr>
          <a:lstStyle/>
          <a:p>
            <a:r>
              <a:rPr lang="en-GB" b="1" dirty="0">
                <a:solidFill>
                  <a:schemeClr val="accent1">
                    <a:lumMod val="75000"/>
                  </a:schemeClr>
                </a:solidFill>
              </a:rPr>
              <a:t>1.4 To build smart and sustainable collaborative partnership with key public and private sector stakeholders to ensure speedy implementation of policy</a:t>
            </a:r>
            <a:endParaRPr lang="en-US" b="1" kern="1200" dirty="0">
              <a:solidFill>
                <a:schemeClr val="accent1">
                  <a:lumMod val="75000"/>
                </a:schemeClr>
              </a:solidFill>
            </a:endParaRPr>
          </a:p>
        </p:txBody>
      </p:sp>
    </p:spTree>
    <p:extLst>
      <p:ext uri="{BB962C8B-B14F-4D97-AF65-F5344CB8AC3E}">
        <p14:creationId xmlns:p14="http://schemas.microsoft.com/office/powerpoint/2010/main" val="261037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FCA99E-F996-4E77-A0F1-460D63645AD4}"/>
              </a:ext>
            </a:extLst>
          </p:cNvPr>
          <p:cNvSpPr>
            <a:spLocks noGrp="1"/>
          </p:cNvSpPr>
          <p:nvPr>
            <p:ph type="title"/>
          </p:nvPr>
        </p:nvSpPr>
        <p:spPr>
          <a:xfrm>
            <a:off x="838200" y="365125"/>
            <a:ext cx="10515600" cy="1325563"/>
          </a:xfrm>
        </p:spPr>
        <p:txBody>
          <a:bodyPr>
            <a:normAutofit/>
          </a:bodyPr>
          <a:lstStyle/>
          <a:p>
            <a:r>
              <a:rPr lang="en-GB" sz="4800" b="1" dirty="0">
                <a:latin typeface="Segoe UI Symbol" panose="020B0502040204020203" pitchFamily="34" charset="0"/>
                <a:ea typeface="Segoe UI Symbol" panose="020B0502040204020203" pitchFamily="34" charset="0"/>
              </a:rPr>
              <a:t>Private Sector in the Rear-Mirror</a:t>
            </a:r>
          </a:p>
        </p:txBody>
      </p:sp>
      <p:graphicFrame>
        <p:nvGraphicFramePr>
          <p:cNvPr id="4" name="Content Placeholder 3">
            <a:extLst>
              <a:ext uri="{FF2B5EF4-FFF2-40B4-BE49-F238E27FC236}">
                <a16:creationId xmlns="" xmlns:a16="http://schemas.microsoft.com/office/drawing/2014/main" id="{3EB6E813-3E4C-4C5F-BD3F-506BE460D4E7}"/>
              </a:ext>
            </a:extLst>
          </p:cNvPr>
          <p:cNvGraphicFramePr>
            <a:graphicFrameLocks noGrp="1"/>
          </p:cNvGraphicFramePr>
          <p:nvPr>
            <p:ph idx="1"/>
            <p:extLst>
              <p:ext uri="{D42A27DB-BD31-4B8C-83A1-F6EECF244321}">
                <p14:modId xmlns:p14="http://schemas.microsoft.com/office/powerpoint/2010/main" val="1077873062"/>
              </p:ext>
            </p:extLst>
          </p:nvPr>
        </p:nvGraphicFramePr>
        <p:xfrm>
          <a:off x="838200" y="1947290"/>
          <a:ext cx="9483969" cy="4108074"/>
        </p:xfrm>
        <a:graphic>
          <a:graphicData uri="http://schemas.openxmlformats.org/drawingml/2006/table">
            <a:tbl>
              <a:tblPr firstRow="1" firstCol="1" bandRow="1">
                <a:tableStyleId>{8799B23B-EC83-4686-B30A-512413B5E67A}</a:tableStyleId>
              </a:tblPr>
              <a:tblGrid>
                <a:gridCol w="7646377">
                  <a:extLst>
                    <a:ext uri="{9D8B030D-6E8A-4147-A177-3AD203B41FA5}">
                      <a16:colId xmlns="" xmlns:a16="http://schemas.microsoft.com/office/drawing/2014/main" val="3464550383"/>
                    </a:ext>
                  </a:extLst>
                </a:gridCol>
                <a:gridCol w="1248508">
                  <a:extLst>
                    <a:ext uri="{9D8B030D-6E8A-4147-A177-3AD203B41FA5}">
                      <a16:colId xmlns="" xmlns:a16="http://schemas.microsoft.com/office/drawing/2014/main" val="56181243"/>
                    </a:ext>
                  </a:extLst>
                </a:gridCol>
                <a:gridCol w="589084">
                  <a:extLst>
                    <a:ext uri="{9D8B030D-6E8A-4147-A177-3AD203B41FA5}">
                      <a16:colId xmlns="" xmlns:a16="http://schemas.microsoft.com/office/drawing/2014/main" val="1271699252"/>
                    </a:ext>
                  </a:extLst>
                </a:gridCol>
              </a:tblGrid>
              <a:tr h="465203">
                <a:tc>
                  <a:txBody>
                    <a:bodyPr/>
                    <a:lstStyle/>
                    <a:p>
                      <a:pPr>
                        <a:lnSpc>
                          <a:spcPct val="107000"/>
                        </a:lnSpc>
                        <a:spcAft>
                          <a:spcPts val="0"/>
                        </a:spcAft>
                      </a:pPr>
                      <a:r>
                        <a:rPr lang="en-GB" sz="2600" dirty="0">
                          <a:effectLst/>
                        </a:rPr>
                        <a:t>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a:effectLst/>
                        </a:rPr>
                        <a:t>2017</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 xmlns:a16="http://schemas.microsoft.com/office/drawing/2014/main" val="2688061700"/>
                  </a:ext>
                </a:extLst>
              </a:tr>
              <a:tr h="465203">
                <a:tc>
                  <a:txBody>
                    <a:bodyPr/>
                    <a:lstStyle/>
                    <a:p>
                      <a:pPr>
                        <a:lnSpc>
                          <a:spcPct val="107000"/>
                        </a:lnSpc>
                        <a:spcAft>
                          <a:spcPts val="0"/>
                        </a:spcAft>
                      </a:pPr>
                      <a:r>
                        <a:rPr lang="en-GB" sz="2600">
                          <a:effectLst/>
                        </a:rPr>
                        <a:t>Number of Companies</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smtClean="0">
                          <a:solidFill>
                            <a:srgbClr val="FF3300"/>
                          </a:solidFill>
                          <a:effectLst/>
                        </a:rPr>
                        <a:t>xxx</a:t>
                      </a:r>
                      <a:r>
                        <a:rPr lang="en-GB" sz="2600" dirty="0">
                          <a:solidFill>
                            <a:srgbClr val="FF3300"/>
                          </a:solidFill>
                          <a:effectLst/>
                        </a:rPr>
                        <a:t> </a:t>
                      </a:r>
                      <a:endParaRPr lang="en-GB" sz="2600"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19444080"/>
                  </a:ext>
                </a:extLst>
              </a:tr>
              <a:tr h="465203">
                <a:tc>
                  <a:txBody>
                    <a:bodyPr/>
                    <a:lstStyle/>
                    <a:p>
                      <a:pPr>
                        <a:lnSpc>
                          <a:spcPct val="107000"/>
                        </a:lnSpc>
                        <a:spcAft>
                          <a:spcPts val="0"/>
                        </a:spcAft>
                      </a:pPr>
                      <a:r>
                        <a:rPr lang="en-GB" sz="2600" dirty="0">
                          <a:effectLst/>
                        </a:rPr>
                        <a:t>Companies operating in the informal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smtClean="0">
                          <a:effectLst/>
                        </a:rPr>
                        <a:t>+30%</a:t>
                      </a:r>
                      <a:r>
                        <a:rPr lang="en-GB" sz="2600" dirty="0">
                          <a:effectLst/>
                        </a:rPr>
                        <a:t>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902009021"/>
                  </a:ext>
                </a:extLst>
              </a:tr>
              <a:tr h="465203">
                <a:tc>
                  <a:txBody>
                    <a:bodyPr/>
                    <a:lstStyle/>
                    <a:p>
                      <a:pPr>
                        <a:lnSpc>
                          <a:spcPct val="107000"/>
                        </a:lnSpc>
                        <a:spcAft>
                          <a:spcPts val="0"/>
                        </a:spcAft>
                      </a:pPr>
                      <a:r>
                        <a:rPr lang="en-GB" sz="2600" dirty="0">
                          <a:effectLst/>
                        </a:rPr>
                        <a:t>Contribution to GDP</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smtClean="0">
                          <a:solidFill>
                            <a:srgbClr val="FF3300"/>
                          </a:solidFill>
                          <a:effectLst/>
                        </a:rPr>
                        <a:t>xxx</a:t>
                      </a:r>
                      <a:r>
                        <a:rPr lang="en-GB" sz="2600" dirty="0">
                          <a:effectLst/>
                        </a:rPr>
                        <a:t>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35119041"/>
                  </a:ext>
                </a:extLst>
              </a:tr>
              <a:tr h="465203">
                <a:tc>
                  <a:txBody>
                    <a:bodyPr/>
                    <a:lstStyle/>
                    <a:p>
                      <a:pPr>
                        <a:lnSpc>
                          <a:spcPct val="107000"/>
                        </a:lnSpc>
                        <a:spcAft>
                          <a:spcPts val="0"/>
                        </a:spcAft>
                      </a:pPr>
                      <a:r>
                        <a:rPr lang="en-GB" sz="2600" dirty="0">
                          <a:effectLst/>
                        </a:rPr>
                        <a:t>Contribution to Export</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smtClean="0">
                          <a:effectLst/>
                        </a:rPr>
                        <a:t>9.1%</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09418926"/>
                  </a:ext>
                </a:extLst>
              </a:tr>
              <a:tr h="465203">
                <a:tc>
                  <a:txBody>
                    <a:bodyPr/>
                    <a:lstStyle/>
                    <a:p>
                      <a:pPr>
                        <a:lnSpc>
                          <a:spcPct val="107000"/>
                        </a:lnSpc>
                        <a:spcAft>
                          <a:spcPts val="0"/>
                        </a:spcAft>
                      </a:pPr>
                      <a:r>
                        <a:rPr lang="en-GB" sz="2600" dirty="0">
                          <a:effectLst/>
                        </a:rPr>
                        <a:t>Contribution to jobs creation</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smtClean="0">
                          <a:effectLst/>
                        </a:rPr>
                        <a:t>47.7%</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303903768"/>
                  </a:ext>
                </a:extLst>
              </a:tr>
              <a:tr h="465203">
                <a:tc>
                  <a:txBody>
                    <a:bodyPr/>
                    <a:lstStyle/>
                    <a:p>
                      <a:pPr>
                        <a:lnSpc>
                          <a:spcPct val="107000"/>
                        </a:lnSpc>
                        <a:spcAft>
                          <a:spcPts val="0"/>
                        </a:spcAft>
                      </a:pPr>
                      <a:r>
                        <a:rPr lang="en-GB" sz="2600" dirty="0" smtClean="0">
                          <a:effectLst/>
                          <a:latin typeface="+mn-lt"/>
                          <a:ea typeface="+mn-ea"/>
                          <a:cs typeface="+mn-cs"/>
                        </a:rPr>
                        <a:t>Value</a:t>
                      </a:r>
                      <a:r>
                        <a:rPr lang="en-GB" sz="2600" baseline="0" dirty="0" smtClean="0">
                          <a:effectLst/>
                          <a:latin typeface="+mn-lt"/>
                          <a:ea typeface="+mn-ea"/>
                          <a:cs typeface="+mn-cs"/>
                        </a:rPr>
                        <a:t> addition by private sector</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2600" dirty="0" smtClean="0">
                          <a:solidFill>
                            <a:srgbClr val="FF3300"/>
                          </a:solidFill>
                          <a:effectLst/>
                        </a:rPr>
                        <a:t>xxx</a:t>
                      </a:r>
                      <a:r>
                        <a:rPr lang="en-GB" sz="2600" dirty="0">
                          <a:effectLst/>
                        </a:rPr>
                        <a:t>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00625" marR="10062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930866251"/>
                  </a:ext>
                </a:extLst>
              </a:tr>
              <a:tr h="851582">
                <a:tc gridSpan="3">
                  <a:txBody>
                    <a:bodyPr/>
                    <a:lstStyle/>
                    <a:p>
                      <a:pPr algn="ctr">
                        <a:lnSpc>
                          <a:spcPct val="107000"/>
                        </a:lnSpc>
                        <a:spcAft>
                          <a:spcPts val="0"/>
                        </a:spcAft>
                      </a:pPr>
                      <a:r>
                        <a:rPr lang="en-GB" sz="4400" dirty="0" smtClean="0">
                          <a:solidFill>
                            <a:srgbClr val="0070C0"/>
                          </a:solidFill>
                          <a:effectLst/>
                          <a:latin typeface="Segoe UI Symbol" panose="020B0502040204020203" pitchFamily="34" charset="0"/>
                          <a:ea typeface="Segoe UI Symbol" panose="020B0502040204020203" pitchFamily="34" charset="0"/>
                          <a:cs typeface="+mn-cs"/>
                        </a:rPr>
                        <a:t>LEAP</a:t>
                      </a:r>
                      <a:r>
                        <a:rPr lang="en-GB" sz="4400" baseline="0" dirty="0" smtClean="0">
                          <a:solidFill>
                            <a:srgbClr val="0070C0"/>
                          </a:solidFill>
                          <a:effectLst/>
                          <a:latin typeface="Segoe UI Symbol" panose="020B0502040204020203" pitchFamily="34" charset="0"/>
                          <a:ea typeface="Segoe UI Symbol" panose="020B0502040204020203" pitchFamily="34" charset="0"/>
                          <a:cs typeface="+mn-cs"/>
                        </a:rPr>
                        <a:t> FROGING </a:t>
                      </a:r>
                      <a:endParaRPr lang="en-GB" sz="4400" dirty="0">
                        <a:solidFill>
                          <a:srgbClr val="0070C0"/>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134166" marR="134166" marT="67083" marB="6708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20000"/>
                      </a:srgbClr>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909259918"/>
                  </a:ext>
                </a:extLst>
              </a:tr>
            </a:tbl>
          </a:graphicData>
        </a:graphic>
      </p:graphicFrame>
    </p:spTree>
    <p:extLst>
      <p:ext uri="{BB962C8B-B14F-4D97-AF65-F5344CB8AC3E}">
        <p14:creationId xmlns:p14="http://schemas.microsoft.com/office/powerpoint/2010/main" val="2499688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31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DB9DDD04-6D8C-408B-89DE-80683D277C7D}"/>
              </a:ext>
            </a:extLst>
          </p:cNvPr>
          <p:cNvPicPr>
            <a:picLocks noChangeAspect="1"/>
          </p:cNvPicPr>
          <p:nvPr/>
        </p:nvPicPr>
        <p:blipFill>
          <a:blip r:embed="rId2"/>
          <a:stretch>
            <a:fillRect/>
          </a:stretch>
        </p:blipFill>
        <p:spPr>
          <a:xfrm>
            <a:off x="1153078" y="2733701"/>
            <a:ext cx="2455414" cy="1478829"/>
          </a:xfrm>
          <a:prstGeom prst="rect">
            <a:avLst/>
          </a:prstGeom>
          <a:ln>
            <a:solidFill>
              <a:srgbClr val="317787"/>
            </a:solidFill>
          </a:ln>
        </p:spPr>
      </p:pic>
      <p:sp>
        <p:nvSpPr>
          <p:cNvPr id="4" name="Title 3">
            <a:extLst>
              <a:ext uri="{FF2B5EF4-FFF2-40B4-BE49-F238E27FC236}">
                <a16:creationId xmlns="" xmlns:a16="http://schemas.microsoft.com/office/drawing/2014/main" id="{F97B1074-A1FE-417F-85F0-73DB9C6541F5}"/>
              </a:ext>
            </a:extLst>
          </p:cNvPr>
          <p:cNvSpPr>
            <a:spLocks noGrp="1"/>
          </p:cNvSpPr>
          <p:nvPr>
            <p:ph type="ctrTitle"/>
          </p:nvPr>
        </p:nvSpPr>
        <p:spPr>
          <a:xfrm>
            <a:off x="4411779" y="850231"/>
            <a:ext cx="6400800" cy="5245768"/>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r>
              <a:rPr lang="en-US" sz="5400" b="1" kern="1200" dirty="0">
                <a:solidFill>
                  <a:srgbClr val="FFFFFF"/>
                </a:solidFill>
                <a:latin typeface="+mj-lt"/>
                <a:ea typeface="+mj-ea"/>
                <a:cs typeface="+mj-cs"/>
              </a:rPr>
              <a:t/>
            </a:r>
            <a:br>
              <a:rPr lang="en-US" sz="5400" b="1" kern="1200" dirty="0">
                <a:solidFill>
                  <a:srgbClr val="FFFFFF"/>
                </a:solidFill>
                <a:latin typeface="+mj-lt"/>
                <a:ea typeface="+mj-ea"/>
                <a:cs typeface="+mj-cs"/>
              </a:rPr>
            </a:br>
            <a:r>
              <a:rPr lang="en-US" sz="5400" b="1" kern="1200" dirty="0">
                <a:solidFill>
                  <a:srgbClr val="FFFFFF"/>
                </a:solidFill>
                <a:latin typeface="+mj-lt"/>
                <a:ea typeface="+mj-ea"/>
                <a:cs typeface="+mj-cs"/>
              </a:rPr>
              <a:t>Actions</a:t>
            </a: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GB" sz="3600" b="1" dirty="0">
                <a:solidFill>
                  <a:schemeClr val="bg1"/>
                </a:solidFill>
              </a:rPr>
              <a:t>Strategic Thrust 2: Building the competitiveness of private sector through structured support services</a:t>
            </a:r>
            <a:r>
              <a:rPr lang="en-US" sz="4000" kern="1200" dirty="0">
                <a:solidFill>
                  <a:srgbClr val="FFFFFF"/>
                </a:solidFill>
                <a:latin typeface="+mj-lt"/>
                <a:ea typeface="+mj-ea"/>
                <a:cs typeface="+mj-cs"/>
              </a:rPr>
              <a:t/>
            </a:r>
            <a:br>
              <a:rPr lang="en-US" sz="4000"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Tree>
    <p:extLst>
      <p:ext uri="{BB962C8B-B14F-4D97-AF65-F5344CB8AC3E}">
        <p14:creationId xmlns:p14="http://schemas.microsoft.com/office/powerpoint/2010/main" val="1306834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340360" y="1115791"/>
            <a:ext cx="11941810" cy="3646399"/>
          </a:xfrm>
        </p:spPr>
        <p:txBody>
          <a:bodyPr vert="horz" lIns="91440" tIns="45720" rIns="91440" bIns="45720" rtlCol="0" anchor="ctr">
            <a:noAutofit/>
          </a:bodyPr>
          <a:lstStyle/>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kumimoji="0" lang="en-GB" i="0" u="none" strike="noStrike" kern="1200" cap="none" spc="0" normalizeH="0" baseline="0" noProof="0" dirty="0">
                <a:ln>
                  <a:noFill/>
                </a:ln>
                <a:solidFill>
                  <a:schemeClr val="bg1"/>
                </a:solidFill>
                <a:effectLst/>
                <a:uLnTx/>
                <a:uFillTx/>
                <a:latin typeface="Calibri"/>
                <a:ea typeface="+mn-ea"/>
                <a:cs typeface="+mn-cs"/>
              </a:rPr>
              <a:t>2.1.1 To conduct a survey on the supply side capabilities of BB members (managerial competencies, age of machine &amp; equipment, productivity and capacity utilization, wastage, technology and state of innovation)</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2.1.2 To build capacity of entrepreneurs to modernise, expand and diversify businesses</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2.1.3 To visit international technology fairs, machinery exhibitions to meet with new technology partners and technology providers.</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2.1.4To organise a Technology Trade Fair in Botswana in collaboration with main technology and machinery manufacturing countries (India, China, Taiwan, South Korea, EU. USA, Japan, etc)</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2.1.5 To organise Study Tours and Familiarisation Programmes in selected countries (Malaysia, India, Taiwan and China)</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2.1.6 Business Botswana to collaborate with UNIDO Industrial Upgrading and Modernization Programme and to explore the possibility to host the UNIDO- UIMP project at BB</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2.1.7 To conduct Train the Trainer programmes in collaboration with UNIDO-UMIP for support institutions, local experts and professionals on industrial upgrading and modernisation. </a:t>
            </a:r>
            <a:r>
              <a:rPr kumimoji="0" lang="en-US" i="0" u="none" strike="noStrike" kern="1200" cap="none" spc="0" normalizeH="0" baseline="0" noProof="0" dirty="0">
                <a:ln>
                  <a:noFill/>
                </a:ln>
                <a:solidFill>
                  <a:schemeClr val="bg1"/>
                </a:solidFill>
                <a:effectLst/>
                <a:uLnTx/>
                <a:uFillTx/>
                <a:latin typeface="Calibri"/>
                <a:ea typeface="+mn-ea"/>
                <a:cs typeface="+mn-cs"/>
              </a:rPr>
              <a:t/>
            </a:r>
            <a:br>
              <a:rPr kumimoji="0" lang="en-US" i="0" u="none" strike="noStrike" kern="1200" cap="none" spc="0" normalizeH="0" baseline="0" noProof="0" dirty="0">
                <a:ln>
                  <a:noFill/>
                </a:ln>
                <a:solidFill>
                  <a:schemeClr val="bg1"/>
                </a:solidFill>
                <a:effectLst/>
                <a:uLnTx/>
                <a:uFillTx/>
                <a:latin typeface="Calibri"/>
                <a:ea typeface="+mn-ea"/>
                <a:cs typeface="+mn-cs"/>
              </a:rPr>
            </a:br>
            <a:r>
              <a:rPr kumimoji="0" lang="en-GB" i="0" u="none" strike="noStrike" kern="1200" cap="none" spc="0" normalizeH="0" baseline="0" noProof="0" dirty="0">
                <a:ln>
                  <a:noFill/>
                </a:ln>
                <a:solidFill>
                  <a:schemeClr val="bg1"/>
                </a:solidFill>
                <a:effectLst/>
                <a:uLnTx/>
                <a:uFillTx/>
                <a:latin typeface="Calibri"/>
                <a:ea typeface="+mn-ea"/>
                <a:cs typeface="+mn-cs"/>
              </a:rPr>
              <a:t>2.1.8 To request government to set up a Technology Diffusion Scheme to allow MMSEs to access latest </a:t>
            </a:r>
            <a:r>
              <a:rPr kumimoji="0" lang="en-GB" i="0" u="none" strike="noStrike" kern="1200" cap="none" spc="0" normalizeH="0" baseline="0" noProof="0" dirty="0" smtClean="0">
                <a:ln>
                  <a:noFill/>
                </a:ln>
                <a:solidFill>
                  <a:schemeClr val="bg1"/>
                </a:solidFill>
                <a:effectLst/>
                <a:uLnTx/>
                <a:uFillTx/>
                <a:latin typeface="Calibri"/>
                <a:ea typeface="+mn-ea"/>
                <a:cs typeface="+mn-cs"/>
              </a:rPr>
              <a:t>technology</a:t>
            </a:r>
            <a:br>
              <a:rPr kumimoji="0" lang="en-GB" i="0" u="none" strike="noStrike" kern="1200" cap="none" spc="0" normalizeH="0" baseline="0" noProof="0" dirty="0" smtClean="0">
                <a:ln>
                  <a:noFill/>
                </a:ln>
                <a:solidFill>
                  <a:schemeClr val="bg1"/>
                </a:solidFill>
                <a:effectLst/>
                <a:uLnTx/>
                <a:uFillTx/>
                <a:latin typeface="Calibri"/>
                <a:ea typeface="+mn-ea"/>
                <a:cs typeface="+mn-cs"/>
              </a:rPr>
            </a:br>
            <a:r>
              <a:rPr kumimoji="0" lang="en-US" sz="1700" b="0" i="0" u="none" strike="noStrike" kern="1200" cap="none" spc="0" normalizeH="0" baseline="0" noProof="0" dirty="0">
                <a:ln>
                  <a:noFill/>
                </a:ln>
                <a:solidFill>
                  <a:prstClr val="black"/>
                </a:solidFill>
                <a:effectLst/>
                <a:uLnTx/>
                <a:uFillTx/>
                <a:latin typeface="Calibri"/>
                <a:ea typeface="+mn-ea"/>
                <a:cs typeface="+mn-cs"/>
              </a:rPr>
              <a:t/>
            </a:r>
            <a:br>
              <a:rPr kumimoji="0" lang="en-US" sz="1700" b="0" i="0" u="none" strike="noStrike" kern="1200" cap="none" spc="0" normalizeH="0" baseline="0" noProof="0" dirty="0">
                <a:ln>
                  <a:noFill/>
                </a:ln>
                <a:solidFill>
                  <a:prstClr val="black"/>
                </a:solidFill>
                <a:effectLst/>
                <a:uLnTx/>
                <a:uFillTx/>
                <a:latin typeface="Calibri"/>
                <a:ea typeface="+mn-ea"/>
                <a:cs typeface="+mn-cs"/>
              </a:rPr>
            </a:br>
            <a:r>
              <a:rPr lang="en-US" sz="1600" dirty="0"/>
              <a:t/>
            </a:r>
            <a:br>
              <a:rPr lang="en-US" sz="1600"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994410" y="4762190"/>
            <a:ext cx="5749290" cy="1398580"/>
          </a:xfrm>
        </p:spPr>
        <p:txBody>
          <a:bodyPr vert="horz" lIns="91440" tIns="45720" rIns="91440" bIns="45720" rtlCol="0" anchor="ctr">
            <a:normAutofit lnSpcReduction="10000"/>
          </a:bodyPr>
          <a:lstStyle/>
          <a:p>
            <a:r>
              <a:rPr lang="en-GB" b="1" dirty="0">
                <a:solidFill>
                  <a:srgbClr val="008080"/>
                </a:solidFill>
              </a:rPr>
              <a:t>2.1 To promote industrial upgrading and Modernisation of local industry, research &amp; development, and innovation &amp; technology transfer </a:t>
            </a:r>
            <a:endParaRPr lang="en-US" b="1" kern="1200" dirty="0">
              <a:solidFill>
                <a:srgbClr val="008080"/>
              </a:solidFill>
            </a:endParaRPr>
          </a:p>
        </p:txBody>
      </p:sp>
      <p:pic>
        <p:nvPicPr>
          <p:cNvPr id="2" name="Picture 1">
            <a:extLst>
              <a:ext uri="{FF2B5EF4-FFF2-40B4-BE49-F238E27FC236}">
                <a16:creationId xmlns="" xmlns:a16="http://schemas.microsoft.com/office/drawing/2014/main" id="{49108426-022C-4319-9E74-824B24C8E938}"/>
              </a:ext>
            </a:extLst>
          </p:cNvPr>
          <p:cNvPicPr>
            <a:picLocks noChangeAspect="1"/>
          </p:cNvPicPr>
          <p:nvPr/>
        </p:nvPicPr>
        <p:blipFill>
          <a:blip r:embed="rId2"/>
          <a:stretch>
            <a:fillRect/>
          </a:stretch>
        </p:blipFill>
        <p:spPr>
          <a:xfrm>
            <a:off x="7316809" y="4529967"/>
            <a:ext cx="2115455" cy="1877812"/>
          </a:xfrm>
          <a:prstGeom prst="rect">
            <a:avLst/>
          </a:prstGeom>
          <a:noFill/>
          <a:ln>
            <a:solidFill>
              <a:srgbClr val="00B4AF"/>
            </a:solidFill>
          </a:ln>
        </p:spPr>
      </p:pic>
    </p:spTree>
    <p:extLst>
      <p:ext uri="{BB962C8B-B14F-4D97-AF65-F5344CB8AC3E}">
        <p14:creationId xmlns:p14="http://schemas.microsoft.com/office/powerpoint/2010/main" val="3983614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857250" y="1115791"/>
            <a:ext cx="1074420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ACTIONS</a:t>
            </a: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GB" sz="1650" dirty="0">
                <a:solidFill>
                  <a:schemeClr val="bg1"/>
                </a:solidFill>
              </a:rPr>
              <a:t>2.2.1 To conduct capacity building programmes for entrepreneurs (HR, Access to Finance, Marketing, Production, Administration, Merchandising, etc)</a:t>
            </a:r>
            <a:r>
              <a:rPr lang="en-US" sz="1650" dirty="0">
                <a:solidFill>
                  <a:schemeClr val="bg1"/>
                </a:solidFill>
              </a:rPr>
              <a:t/>
            </a:r>
            <a:br>
              <a:rPr lang="en-US" sz="1650" dirty="0">
                <a:solidFill>
                  <a:schemeClr val="bg1"/>
                </a:solidFill>
              </a:rPr>
            </a:br>
            <a:r>
              <a:rPr lang="en-GB" sz="1650" dirty="0">
                <a:solidFill>
                  <a:schemeClr val="bg1"/>
                </a:solidFill>
              </a:rPr>
              <a:t>2.2.2 To organise continuous capacity building of enterprises (Systems &amp; Processes, Compliances, Certifications – Global Gap, HACCP, WRAP, Fair Trade, BIO, etc)</a:t>
            </a:r>
            <a:r>
              <a:rPr lang="en-US" sz="1650" dirty="0">
                <a:solidFill>
                  <a:schemeClr val="bg1"/>
                </a:solidFill>
              </a:rPr>
              <a:t/>
            </a:r>
            <a:br>
              <a:rPr lang="en-US" sz="1650" dirty="0">
                <a:solidFill>
                  <a:schemeClr val="bg1"/>
                </a:solidFill>
              </a:rPr>
            </a:br>
            <a:r>
              <a:rPr lang="en-GB" sz="1650" dirty="0">
                <a:solidFill>
                  <a:schemeClr val="bg1"/>
                </a:solidFill>
              </a:rPr>
              <a:t>2.2.3 To enhance product development to ensure that Made in Botswana products comply with regional and international Standards and Norms</a:t>
            </a:r>
            <a:r>
              <a:rPr lang="en-US" sz="1650" dirty="0">
                <a:solidFill>
                  <a:schemeClr val="bg1"/>
                </a:solidFill>
              </a:rPr>
              <a:t/>
            </a:r>
            <a:br>
              <a:rPr lang="en-US" sz="1650" dirty="0">
                <a:solidFill>
                  <a:schemeClr val="bg1"/>
                </a:solidFill>
              </a:rPr>
            </a:br>
            <a:r>
              <a:rPr lang="en-GB" sz="1650" dirty="0">
                <a:solidFill>
                  <a:schemeClr val="bg1"/>
                </a:solidFill>
              </a:rPr>
              <a:t>2.2.4 To build the export readiness of existing and potential exporters  </a:t>
            </a:r>
            <a:r>
              <a:rPr lang="en-US" sz="1650" dirty="0">
                <a:solidFill>
                  <a:schemeClr val="bg1"/>
                </a:solidFill>
              </a:rPr>
              <a:t/>
            </a:r>
            <a:br>
              <a:rPr lang="en-US" sz="1650" dirty="0">
                <a:solidFill>
                  <a:schemeClr val="bg1"/>
                </a:solidFill>
              </a:rPr>
            </a:br>
            <a:r>
              <a:rPr lang="en-GB" sz="1650" dirty="0">
                <a:solidFill>
                  <a:schemeClr val="bg1"/>
                </a:solidFill>
              </a:rPr>
              <a:t>2.2.5To establish a Training Centre at BB, duly registered with the BQA, in the style of “BB Centre of Excellence”</a:t>
            </a:r>
            <a:r>
              <a:rPr lang="en-US" sz="1650" dirty="0">
                <a:solidFill>
                  <a:schemeClr val="bg1"/>
                </a:solidFill>
              </a:rPr>
              <a:t/>
            </a:r>
            <a:br>
              <a:rPr lang="en-US" sz="1650" dirty="0">
                <a:solidFill>
                  <a:schemeClr val="bg1"/>
                </a:solidFill>
              </a:rPr>
            </a:br>
            <a:r>
              <a:rPr lang="en-GB" sz="1650" dirty="0">
                <a:solidFill>
                  <a:schemeClr val="bg1"/>
                </a:solidFill>
              </a:rPr>
              <a:t>2.2.6 To establish a Data Base of national and regional Registered Trainers</a:t>
            </a:r>
            <a:r>
              <a:rPr lang="en-US" sz="1650" dirty="0">
                <a:solidFill>
                  <a:schemeClr val="bg1"/>
                </a:solidFill>
              </a:rPr>
              <a:t/>
            </a:r>
            <a:br>
              <a:rPr lang="en-US" sz="1650" dirty="0">
                <a:solidFill>
                  <a:schemeClr val="bg1"/>
                </a:solidFill>
              </a:rPr>
            </a:br>
            <a:r>
              <a:rPr lang="en-GB" sz="1650" dirty="0">
                <a:solidFill>
                  <a:schemeClr val="bg1"/>
                </a:solidFill>
              </a:rPr>
              <a:t>2.2.7 To collaborate with local Universities, Training Centres and leading practitioners to develop and deliver appropriate training and skills development programmes </a:t>
            </a:r>
            <a:r>
              <a:rPr lang="en-US" sz="1650" dirty="0">
                <a:solidFill>
                  <a:schemeClr val="bg1"/>
                </a:solidFill>
              </a:rPr>
              <a:t/>
            </a:r>
            <a:br>
              <a:rPr lang="en-US" sz="1650" dirty="0">
                <a:solidFill>
                  <a:schemeClr val="bg1"/>
                </a:solidFill>
              </a:rPr>
            </a:br>
            <a:r>
              <a:rPr lang="en-GB" sz="1650" dirty="0">
                <a:solidFill>
                  <a:schemeClr val="bg1"/>
                </a:solidFill>
              </a:rPr>
              <a:t>2.2.8 To prepare a White Paper on the development of a brand label for made in Botswana products (</a:t>
            </a:r>
            <a:r>
              <a:rPr lang="en-GB" sz="1650" dirty="0" err="1">
                <a:solidFill>
                  <a:schemeClr val="bg1"/>
                </a:solidFill>
              </a:rPr>
              <a:t>e.g</a:t>
            </a:r>
            <a:r>
              <a:rPr lang="en-GB" sz="1650" dirty="0">
                <a:solidFill>
                  <a:schemeClr val="bg1"/>
                </a:solidFill>
              </a:rPr>
              <a:t> Made in Mauritius with Care, Made in </a:t>
            </a:r>
            <a:r>
              <a:rPr lang="en-GB" sz="1650" dirty="0" err="1">
                <a:solidFill>
                  <a:schemeClr val="bg1"/>
                </a:solidFill>
              </a:rPr>
              <a:t>Moris</a:t>
            </a:r>
            <a:r>
              <a:rPr lang="en-GB" sz="1650" dirty="0">
                <a:solidFill>
                  <a:schemeClr val="bg1"/>
                </a:solidFill>
              </a:rPr>
              <a:t>)</a:t>
            </a: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664200" cy="1317768"/>
          </a:xfrm>
        </p:spPr>
        <p:txBody>
          <a:bodyPr vert="horz" lIns="91440" tIns="45720" rIns="91440" bIns="45720" rtlCol="0" anchor="ctr">
            <a:normAutofit/>
          </a:bodyPr>
          <a:lstStyle/>
          <a:p>
            <a:r>
              <a:rPr lang="en-GB" b="1" dirty="0">
                <a:solidFill>
                  <a:srgbClr val="008080"/>
                </a:solidFill>
              </a:rPr>
              <a:t>2.2 To continuously build the capacity of local businesses to compete and win at the national, regional and international levels</a:t>
            </a:r>
            <a:endParaRPr lang="en-US" b="1" kern="1200" dirty="0">
              <a:solidFill>
                <a:srgbClr val="008080"/>
              </a:solidFill>
            </a:endParaRPr>
          </a:p>
        </p:txBody>
      </p:sp>
      <p:pic>
        <p:nvPicPr>
          <p:cNvPr id="2" name="Picture 1">
            <a:extLst>
              <a:ext uri="{FF2B5EF4-FFF2-40B4-BE49-F238E27FC236}">
                <a16:creationId xmlns="" xmlns:a16="http://schemas.microsoft.com/office/drawing/2014/main" id="{49108426-022C-4319-9E74-824B24C8E938}"/>
              </a:ext>
            </a:extLst>
          </p:cNvPr>
          <p:cNvPicPr>
            <a:picLocks noChangeAspect="1"/>
          </p:cNvPicPr>
          <p:nvPr/>
        </p:nvPicPr>
        <p:blipFill>
          <a:blip r:embed="rId2"/>
          <a:stretch>
            <a:fillRect/>
          </a:stretch>
        </p:blipFill>
        <p:spPr>
          <a:xfrm>
            <a:off x="7316809" y="4529967"/>
            <a:ext cx="2115455" cy="1877812"/>
          </a:xfrm>
          <a:prstGeom prst="rect">
            <a:avLst/>
          </a:prstGeom>
          <a:noFill/>
          <a:ln>
            <a:solidFill>
              <a:srgbClr val="00B4AF"/>
            </a:solidFill>
          </a:ln>
        </p:spPr>
      </p:pic>
    </p:spTree>
    <p:extLst>
      <p:ext uri="{BB962C8B-B14F-4D97-AF65-F5344CB8AC3E}">
        <p14:creationId xmlns:p14="http://schemas.microsoft.com/office/powerpoint/2010/main" val="880546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857250" y="1115791"/>
            <a:ext cx="1074420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GB" sz="1550" dirty="0">
                <a:solidFill>
                  <a:schemeClr val="bg1"/>
                </a:solidFill>
              </a:rPr>
              <a:t>2.3.1 To collaborate with ILO Botswana to establish a platform for harmonious employer-employee relationship (decent work country programme, right to organise into trade union, collective bargaining, remuneration orders, workers participation in management, tripartite negotiating platform, sound HR policies, dispute settlement, among others)</a:t>
            </a:r>
            <a:r>
              <a:rPr lang="en-US" sz="1550" dirty="0">
                <a:solidFill>
                  <a:schemeClr val="bg1"/>
                </a:solidFill>
              </a:rPr>
              <a:t/>
            </a:r>
            <a:br>
              <a:rPr lang="en-US" sz="1550" dirty="0">
                <a:solidFill>
                  <a:schemeClr val="bg1"/>
                </a:solidFill>
              </a:rPr>
            </a:br>
            <a:r>
              <a:rPr lang="en-GB" sz="1550" dirty="0">
                <a:solidFill>
                  <a:schemeClr val="bg1"/>
                </a:solidFill>
              </a:rPr>
              <a:t>2.3.2 To identify policy gaps and shortcomings in the existing labour laws or in new enactments and make appropriate representations with the authorities</a:t>
            </a:r>
            <a:r>
              <a:rPr lang="en-US" sz="1550" dirty="0">
                <a:solidFill>
                  <a:schemeClr val="bg1"/>
                </a:solidFill>
              </a:rPr>
              <a:t/>
            </a:r>
            <a:br>
              <a:rPr lang="en-US" sz="1550" dirty="0">
                <a:solidFill>
                  <a:schemeClr val="bg1"/>
                </a:solidFill>
              </a:rPr>
            </a:br>
            <a:r>
              <a:rPr lang="en-GB" sz="1550" dirty="0">
                <a:solidFill>
                  <a:schemeClr val="bg1"/>
                </a:solidFill>
              </a:rPr>
              <a:t>2.3.3 To develop a National Skills Development Support Programme, with BB Members, for internship and training of unemployed with focus on youth employment</a:t>
            </a:r>
            <a:r>
              <a:rPr lang="en-US" sz="1550" dirty="0">
                <a:solidFill>
                  <a:schemeClr val="bg1"/>
                </a:solidFill>
              </a:rPr>
              <a:t/>
            </a:r>
            <a:br>
              <a:rPr lang="en-US" sz="1550" dirty="0">
                <a:solidFill>
                  <a:schemeClr val="bg1"/>
                </a:solidFill>
              </a:rPr>
            </a:br>
            <a:r>
              <a:rPr lang="en-GB" sz="1550" dirty="0">
                <a:solidFill>
                  <a:schemeClr val="bg1"/>
                </a:solidFill>
              </a:rPr>
              <a:t>2.3.4 To prepare a Consultative Paper on Skills Mismatch and review of the education system with focus on Dual-Education System</a:t>
            </a:r>
            <a:r>
              <a:rPr lang="en-US" sz="1550" dirty="0">
                <a:solidFill>
                  <a:schemeClr val="bg1"/>
                </a:solidFill>
              </a:rPr>
              <a:t/>
            </a:r>
            <a:br>
              <a:rPr lang="en-US" sz="1550" dirty="0">
                <a:solidFill>
                  <a:schemeClr val="bg1"/>
                </a:solidFill>
              </a:rPr>
            </a:br>
            <a:r>
              <a:rPr lang="en-GB" sz="1550" dirty="0">
                <a:solidFill>
                  <a:schemeClr val="bg1"/>
                </a:solidFill>
              </a:rPr>
              <a:t>2.3.5 To encourage BB members to honour all agreements reached with the trade union or employees’ representatives</a:t>
            </a:r>
            <a:r>
              <a:rPr lang="en-US" sz="1550" dirty="0">
                <a:solidFill>
                  <a:schemeClr val="bg1"/>
                </a:solidFill>
              </a:rPr>
              <a:t/>
            </a:r>
            <a:br>
              <a:rPr lang="en-US" sz="1550" dirty="0">
                <a:solidFill>
                  <a:schemeClr val="bg1"/>
                </a:solidFill>
              </a:rPr>
            </a:br>
            <a:r>
              <a:rPr lang="en-GB" sz="1550" dirty="0">
                <a:solidFill>
                  <a:schemeClr val="bg1"/>
                </a:solidFill>
              </a:rPr>
              <a:t>2.3.6 To provide effective mechanism for Alternative Dispute Resolution (ADR): Mediation and Arbitration</a:t>
            </a:r>
            <a:r>
              <a:rPr lang="en-US" sz="1550" dirty="0">
                <a:solidFill>
                  <a:schemeClr val="bg1"/>
                </a:solidFill>
              </a:rPr>
              <a:t/>
            </a:r>
            <a:br>
              <a:rPr lang="en-US" sz="1550" dirty="0">
                <a:solidFill>
                  <a:schemeClr val="bg1"/>
                </a:solidFill>
              </a:rPr>
            </a:br>
            <a:r>
              <a:rPr lang="en-GB" sz="1550" dirty="0">
                <a:solidFill>
                  <a:schemeClr val="bg1"/>
                </a:solidFill>
              </a:rPr>
              <a:t>2.3.7 To develop an Employment Charter for BB members defining Compliance to Occupational Health and Safety, No Child and Forced labour and promoting Equal Opportunity &amp; Remuneration</a:t>
            </a:r>
            <a:r>
              <a:rPr lang="en-US" sz="1550" dirty="0">
                <a:solidFill>
                  <a:schemeClr val="bg1"/>
                </a:solidFill>
              </a:rPr>
              <a:t/>
            </a:r>
            <a:br>
              <a:rPr lang="en-US" sz="1550" dirty="0">
                <a:solidFill>
                  <a:schemeClr val="bg1"/>
                </a:solidFill>
              </a:rPr>
            </a:br>
            <a:r>
              <a:rPr lang="en-GB" sz="1550" dirty="0">
                <a:solidFill>
                  <a:schemeClr val="bg1"/>
                </a:solidFill>
              </a:rPr>
              <a:t>2.3.8 To develop a guideline for Migrant </a:t>
            </a:r>
            <a:r>
              <a:rPr lang="en-GB" sz="1550" dirty="0" smtClean="0">
                <a:solidFill>
                  <a:schemeClr val="bg1"/>
                </a:solidFill>
              </a:rPr>
              <a:t>workers </a:t>
            </a:r>
            <a:br>
              <a:rPr lang="en-GB" sz="1550" dirty="0" smtClean="0">
                <a:solidFill>
                  <a:schemeClr val="bg1"/>
                </a:solidFill>
              </a:rPr>
            </a:br>
            <a:r>
              <a:rPr lang="en-GB" sz="1550" dirty="0" smtClean="0">
                <a:solidFill>
                  <a:schemeClr val="bg1"/>
                </a:solidFill>
              </a:rPr>
              <a:t>2.3.9 To align compliance of labour law to the SADC Private Sector Forum guidelines</a:t>
            </a: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664200" cy="1317768"/>
          </a:xfrm>
        </p:spPr>
        <p:txBody>
          <a:bodyPr vert="horz" lIns="91440" tIns="45720" rIns="91440" bIns="45720" rtlCol="0" anchor="ctr">
            <a:normAutofit lnSpcReduction="10000"/>
          </a:bodyPr>
          <a:lstStyle/>
          <a:p>
            <a:r>
              <a:rPr lang="en-GB" dirty="0">
                <a:solidFill>
                  <a:schemeClr val="tx1"/>
                </a:solidFill>
              </a:rPr>
              <a:t>2.3 To foster industrial peace and harmony by setting appropriate platforms for collaborations, dispute resolution, negotiations, mediation and arbitration</a:t>
            </a:r>
            <a:endParaRPr lang="en-US" kern="1200" dirty="0">
              <a:solidFill>
                <a:schemeClr val="tx1"/>
              </a:solidFill>
            </a:endParaRPr>
          </a:p>
        </p:txBody>
      </p:sp>
      <p:pic>
        <p:nvPicPr>
          <p:cNvPr id="2" name="Picture 1">
            <a:extLst>
              <a:ext uri="{FF2B5EF4-FFF2-40B4-BE49-F238E27FC236}">
                <a16:creationId xmlns="" xmlns:a16="http://schemas.microsoft.com/office/drawing/2014/main" id="{49108426-022C-4319-9E74-824B24C8E938}"/>
              </a:ext>
            </a:extLst>
          </p:cNvPr>
          <p:cNvPicPr>
            <a:picLocks noChangeAspect="1"/>
          </p:cNvPicPr>
          <p:nvPr/>
        </p:nvPicPr>
        <p:blipFill>
          <a:blip r:embed="rId2"/>
          <a:stretch>
            <a:fillRect/>
          </a:stretch>
        </p:blipFill>
        <p:spPr>
          <a:xfrm>
            <a:off x="7316809" y="4529967"/>
            <a:ext cx="2115455" cy="1877812"/>
          </a:xfrm>
          <a:prstGeom prst="rect">
            <a:avLst/>
          </a:prstGeom>
          <a:noFill/>
          <a:ln>
            <a:solidFill>
              <a:srgbClr val="00B4AF"/>
            </a:solidFill>
          </a:ln>
        </p:spPr>
      </p:pic>
    </p:spTree>
    <p:extLst>
      <p:ext uri="{BB962C8B-B14F-4D97-AF65-F5344CB8AC3E}">
        <p14:creationId xmlns:p14="http://schemas.microsoft.com/office/powerpoint/2010/main" val="1547699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720090" y="1115791"/>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GB" dirty="0">
                <a:solidFill>
                  <a:schemeClr val="bg1"/>
                </a:solidFill>
              </a:rPr>
              <a:t>2.4.1 To collaborate with the government and parastatal bodies to promote Economic Diversification Drive (EDD) of </a:t>
            </a:r>
            <a:r>
              <a:rPr lang="en-GB" dirty="0" smtClean="0">
                <a:solidFill>
                  <a:schemeClr val="bg1"/>
                </a:solidFill>
              </a:rPr>
              <a:t>Botswana (Botswana Excellence Strategy &amp; National Economic Diversification Council)</a:t>
            </a:r>
            <a:r>
              <a:rPr lang="en-US" dirty="0">
                <a:solidFill>
                  <a:schemeClr val="bg1"/>
                </a:solidFill>
              </a:rPr>
              <a:t/>
            </a:r>
            <a:br>
              <a:rPr lang="en-US" dirty="0">
                <a:solidFill>
                  <a:schemeClr val="bg1"/>
                </a:solidFill>
              </a:rPr>
            </a:br>
            <a:r>
              <a:rPr lang="en-GB" dirty="0">
                <a:solidFill>
                  <a:schemeClr val="bg1"/>
                </a:solidFill>
              </a:rPr>
              <a:t>2.4.2 To promote beneficiation of local resources</a:t>
            </a:r>
            <a:r>
              <a:rPr lang="en-US" dirty="0">
                <a:solidFill>
                  <a:schemeClr val="bg1"/>
                </a:solidFill>
              </a:rPr>
              <a:t/>
            </a:r>
            <a:br>
              <a:rPr lang="en-US" dirty="0">
                <a:solidFill>
                  <a:schemeClr val="bg1"/>
                </a:solidFill>
              </a:rPr>
            </a:br>
            <a:r>
              <a:rPr lang="en-GB" dirty="0">
                <a:solidFill>
                  <a:schemeClr val="bg1"/>
                </a:solidFill>
              </a:rPr>
              <a:t>2.4.3 To help develop high value added regional and global value chains</a:t>
            </a:r>
            <a:r>
              <a:rPr lang="en-US" dirty="0">
                <a:solidFill>
                  <a:schemeClr val="bg1"/>
                </a:solidFill>
              </a:rPr>
              <a:t/>
            </a:r>
            <a:br>
              <a:rPr lang="en-US" dirty="0">
                <a:solidFill>
                  <a:schemeClr val="bg1"/>
                </a:solidFill>
              </a:rPr>
            </a:br>
            <a:r>
              <a:rPr lang="en-GB" dirty="0">
                <a:solidFill>
                  <a:schemeClr val="bg1"/>
                </a:solidFill>
              </a:rPr>
              <a:t>2.4.4 To develop new industrial and services clusters to drive sustainable and inclusive economic </a:t>
            </a:r>
            <a:r>
              <a:rPr lang="en-GB" dirty="0" smtClean="0">
                <a:solidFill>
                  <a:schemeClr val="bg1"/>
                </a:solidFill>
              </a:rPr>
              <a:t>growth (desert economy, Smart Cities, Hospitality Industry, creative industry..)</a:t>
            </a:r>
            <a:r>
              <a:rPr lang="en-US" dirty="0">
                <a:solidFill>
                  <a:schemeClr val="bg1"/>
                </a:solidFill>
              </a:rPr>
              <a:t/>
            </a:r>
            <a:br>
              <a:rPr lang="en-US" dirty="0">
                <a:solidFill>
                  <a:schemeClr val="bg1"/>
                </a:solidFill>
              </a:rPr>
            </a:br>
            <a:r>
              <a:rPr lang="en-GB" dirty="0">
                <a:solidFill>
                  <a:schemeClr val="bg1"/>
                </a:solidFill>
              </a:rPr>
              <a:t>2.4.5 To partner with the government to set up and co-manage Special Economic Zones (SEZs)</a:t>
            </a:r>
            <a:r>
              <a:rPr lang="en-US" sz="1600" dirty="0"/>
              <a:t/>
            </a:r>
            <a:br>
              <a:rPr lang="en-US" sz="1600" dirty="0"/>
            </a:b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1079500" y="4843002"/>
            <a:ext cx="5664200" cy="1317768"/>
          </a:xfrm>
        </p:spPr>
        <p:txBody>
          <a:bodyPr vert="horz" lIns="91440" tIns="45720" rIns="91440" bIns="45720" rtlCol="0" anchor="ctr">
            <a:normAutofit/>
          </a:bodyPr>
          <a:lstStyle/>
          <a:p>
            <a:r>
              <a:rPr lang="en-GB" b="1" dirty="0">
                <a:solidFill>
                  <a:srgbClr val="008080"/>
                </a:solidFill>
              </a:rPr>
              <a:t>2.4 To accelerate economic diversification and cluster development</a:t>
            </a:r>
            <a:endParaRPr lang="en-US" b="1" kern="1200" dirty="0">
              <a:solidFill>
                <a:srgbClr val="008080"/>
              </a:solidFill>
            </a:endParaRPr>
          </a:p>
        </p:txBody>
      </p:sp>
      <p:pic>
        <p:nvPicPr>
          <p:cNvPr id="2" name="Picture 1">
            <a:extLst>
              <a:ext uri="{FF2B5EF4-FFF2-40B4-BE49-F238E27FC236}">
                <a16:creationId xmlns="" xmlns:a16="http://schemas.microsoft.com/office/drawing/2014/main" id="{49108426-022C-4319-9E74-824B24C8E938}"/>
              </a:ext>
            </a:extLst>
          </p:cNvPr>
          <p:cNvPicPr>
            <a:picLocks noChangeAspect="1"/>
          </p:cNvPicPr>
          <p:nvPr/>
        </p:nvPicPr>
        <p:blipFill>
          <a:blip r:embed="rId2"/>
          <a:stretch>
            <a:fillRect/>
          </a:stretch>
        </p:blipFill>
        <p:spPr>
          <a:xfrm>
            <a:off x="7316809" y="4529967"/>
            <a:ext cx="2115455" cy="1877812"/>
          </a:xfrm>
          <a:prstGeom prst="rect">
            <a:avLst/>
          </a:prstGeom>
          <a:noFill/>
          <a:ln>
            <a:solidFill>
              <a:srgbClr val="00B4AF"/>
            </a:solidFill>
          </a:ln>
        </p:spPr>
      </p:pic>
    </p:spTree>
    <p:extLst>
      <p:ext uri="{BB962C8B-B14F-4D97-AF65-F5344CB8AC3E}">
        <p14:creationId xmlns:p14="http://schemas.microsoft.com/office/powerpoint/2010/main" val="3387575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720090" y="1115791"/>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600" b="1" kern="1200" dirty="0">
                <a:solidFill>
                  <a:srgbClr val="FFFFFF"/>
                </a:solidFill>
                <a:latin typeface="+mj-lt"/>
                <a:ea typeface="+mj-ea"/>
                <a:cs typeface="+mj-cs"/>
              </a:rPr>
              <a:t/>
            </a:r>
            <a:br>
              <a:rPr lang="en-US" sz="1600" b="1" kern="1200" dirty="0">
                <a:solidFill>
                  <a:srgbClr val="FFFFFF"/>
                </a:solidFill>
                <a:latin typeface="+mj-lt"/>
                <a:ea typeface="+mj-ea"/>
                <a:cs typeface="+mj-cs"/>
              </a:rPr>
            </a:br>
            <a:r>
              <a:rPr lang="en-GB" dirty="0">
                <a:solidFill>
                  <a:schemeClr val="bg1"/>
                </a:solidFill>
              </a:rPr>
              <a:t>2.5.1 To reinforce the existing networking and business platforms (National Business Conference, Annual Gala Dinner, Business Botswana National Trade Fair)</a:t>
            </a:r>
            <a:r>
              <a:rPr lang="en-US" dirty="0">
                <a:solidFill>
                  <a:schemeClr val="bg1"/>
                </a:solidFill>
              </a:rPr>
              <a:t/>
            </a:r>
            <a:br>
              <a:rPr lang="en-US" dirty="0">
                <a:solidFill>
                  <a:schemeClr val="bg1"/>
                </a:solidFill>
              </a:rPr>
            </a:br>
            <a:r>
              <a:rPr lang="en-GB" dirty="0">
                <a:solidFill>
                  <a:schemeClr val="bg1"/>
                </a:solidFill>
              </a:rPr>
              <a:t>2.5.2 To organise an international Trade Fair in Gaborone to be known as Gaborone International Trade Fair (GITF) with a regional focus</a:t>
            </a:r>
            <a:r>
              <a:rPr lang="en-US" dirty="0">
                <a:solidFill>
                  <a:schemeClr val="bg1"/>
                </a:solidFill>
              </a:rPr>
              <a:t/>
            </a:r>
            <a:br>
              <a:rPr lang="en-US" dirty="0">
                <a:solidFill>
                  <a:schemeClr val="bg1"/>
                </a:solidFill>
              </a:rPr>
            </a:br>
            <a:r>
              <a:rPr lang="en-GB" dirty="0">
                <a:solidFill>
                  <a:schemeClr val="bg1"/>
                </a:solidFill>
              </a:rPr>
              <a:t>2.5.3 To organise structured promotion and sales events in targeted markets in collaboration with BITC</a:t>
            </a:r>
            <a:r>
              <a:rPr lang="en-US" dirty="0">
                <a:solidFill>
                  <a:schemeClr val="bg1"/>
                </a:solidFill>
              </a:rPr>
              <a:t/>
            </a:r>
            <a:br>
              <a:rPr lang="en-US" dirty="0">
                <a:solidFill>
                  <a:schemeClr val="bg1"/>
                </a:solidFill>
              </a:rPr>
            </a:br>
            <a:r>
              <a:rPr lang="en-GB" dirty="0">
                <a:solidFill>
                  <a:schemeClr val="bg1"/>
                </a:solidFill>
              </a:rPr>
              <a:t>2.5.4 To organise business matchmaking events to promote sub-contracting and business linkages</a:t>
            </a:r>
            <a:br>
              <a:rPr lang="en-GB" dirty="0">
                <a:solidFill>
                  <a:schemeClr val="bg1"/>
                </a:solidFill>
              </a:rPr>
            </a:br>
            <a:r>
              <a:rPr lang="en-GB" dirty="0">
                <a:solidFill>
                  <a:schemeClr val="bg1"/>
                </a:solidFill>
              </a:rPr>
              <a:t>2.5.5 To organise regular structured sectoral Business Breakfast meetings with </a:t>
            </a:r>
            <a:r>
              <a:rPr lang="en-GB" dirty="0" smtClean="0">
                <a:solidFill>
                  <a:schemeClr val="bg1"/>
                </a:solidFill>
              </a:rPr>
              <a:t>stakeholders ( in different regions of Botswana)</a:t>
            </a:r>
            <a:r>
              <a:rPr lang="en-US" dirty="0"/>
              <a:t/>
            </a:r>
            <a:br>
              <a:rPr lang="en-US" dirty="0"/>
            </a:br>
            <a:r>
              <a:rPr lang="en-US" sz="1600" dirty="0"/>
              <a:t/>
            </a:r>
            <a:br>
              <a:rPr lang="en-US" sz="1600" dirty="0"/>
            </a:b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22960" y="4762190"/>
            <a:ext cx="6046470" cy="1636890"/>
          </a:xfrm>
        </p:spPr>
        <p:txBody>
          <a:bodyPr vert="horz" lIns="91440" tIns="45720" rIns="91440" bIns="45720" rtlCol="0" anchor="ctr">
            <a:normAutofit/>
          </a:bodyPr>
          <a:lstStyle/>
          <a:p>
            <a:r>
              <a:rPr lang="en-GB" b="1" dirty="0">
                <a:solidFill>
                  <a:srgbClr val="008080"/>
                </a:solidFill>
              </a:rPr>
              <a:t>2.5 To promote networking, business linkages and business matchmaking to stimulate joint ventures, sub-contracting, licensing, franchising, and mergers &amp; acquisitions</a:t>
            </a:r>
            <a:endParaRPr lang="en-US" b="1" kern="1200" dirty="0">
              <a:solidFill>
                <a:srgbClr val="008080"/>
              </a:solidFill>
            </a:endParaRPr>
          </a:p>
        </p:txBody>
      </p:sp>
      <p:pic>
        <p:nvPicPr>
          <p:cNvPr id="2" name="Picture 1">
            <a:extLst>
              <a:ext uri="{FF2B5EF4-FFF2-40B4-BE49-F238E27FC236}">
                <a16:creationId xmlns="" xmlns:a16="http://schemas.microsoft.com/office/drawing/2014/main" id="{49108426-022C-4319-9E74-824B24C8E938}"/>
              </a:ext>
            </a:extLst>
          </p:cNvPr>
          <p:cNvPicPr>
            <a:picLocks noChangeAspect="1"/>
          </p:cNvPicPr>
          <p:nvPr/>
        </p:nvPicPr>
        <p:blipFill>
          <a:blip r:embed="rId2"/>
          <a:stretch>
            <a:fillRect/>
          </a:stretch>
        </p:blipFill>
        <p:spPr>
          <a:xfrm>
            <a:off x="7316809" y="4529967"/>
            <a:ext cx="2115455" cy="1877812"/>
          </a:xfrm>
          <a:prstGeom prst="rect">
            <a:avLst/>
          </a:prstGeom>
          <a:noFill/>
          <a:ln>
            <a:solidFill>
              <a:srgbClr val="00B4AF"/>
            </a:solidFill>
          </a:ln>
        </p:spPr>
      </p:pic>
    </p:spTree>
    <p:extLst>
      <p:ext uri="{BB962C8B-B14F-4D97-AF65-F5344CB8AC3E}">
        <p14:creationId xmlns:p14="http://schemas.microsoft.com/office/powerpoint/2010/main" val="4127571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31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DB9DDD04-6D8C-408B-89DE-80683D277C7D}"/>
              </a:ext>
            </a:extLst>
          </p:cNvPr>
          <p:cNvPicPr>
            <a:picLocks noChangeAspect="1"/>
          </p:cNvPicPr>
          <p:nvPr/>
        </p:nvPicPr>
        <p:blipFill>
          <a:blip r:embed="rId2"/>
          <a:stretch>
            <a:fillRect/>
          </a:stretch>
        </p:blipFill>
        <p:spPr>
          <a:xfrm>
            <a:off x="1153078" y="2733701"/>
            <a:ext cx="2455414" cy="1478829"/>
          </a:xfrm>
          <a:prstGeom prst="rect">
            <a:avLst/>
          </a:prstGeom>
          <a:ln>
            <a:solidFill>
              <a:srgbClr val="317787"/>
            </a:solidFill>
          </a:ln>
        </p:spPr>
      </p:pic>
      <p:sp>
        <p:nvSpPr>
          <p:cNvPr id="4" name="Title 3">
            <a:extLst>
              <a:ext uri="{FF2B5EF4-FFF2-40B4-BE49-F238E27FC236}">
                <a16:creationId xmlns="" xmlns:a16="http://schemas.microsoft.com/office/drawing/2014/main" id="{F97B1074-A1FE-417F-85F0-73DB9C6541F5}"/>
              </a:ext>
            </a:extLst>
          </p:cNvPr>
          <p:cNvSpPr>
            <a:spLocks noGrp="1"/>
          </p:cNvSpPr>
          <p:nvPr>
            <p:ph type="ctrTitle"/>
          </p:nvPr>
        </p:nvSpPr>
        <p:spPr>
          <a:xfrm>
            <a:off x="4411779" y="850231"/>
            <a:ext cx="6400800" cy="5245768"/>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r>
              <a:rPr lang="en-US" sz="5400" b="1" kern="1200" dirty="0">
                <a:solidFill>
                  <a:srgbClr val="FFFFFF"/>
                </a:solidFill>
                <a:latin typeface="+mj-lt"/>
                <a:ea typeface="+mj-ea"/>
                <a:cs typeface="+mj-cs"/>
              </a:rPr>
              <a:t/>
            </a:r>
            <a:br>
              <a:rPr lang="en-US" sz="5400" b="1" kern="1200" dirty="0">
                <a:solidFill>
                  <a:srgbClr val="FFFFFF"/>
                </a:solidFill>
                <a:latin typeface="+mj-lt"/>
                <a:ea typeface="+mj-ea"/>
                <a:cs typeface="+mj-cs"/>
              </a:rPr>
            </a:br>
            <a:r>
              <a:rPr lang="en-US" sz="5400" b="1" kern="1200" dirty="0">
                <a:solidFill>
                  <a:srgbClr val="FFFFFF"/>
                </a:solidFill>
                <a:latin typeface="+mj-lt"/>
                <a:ea typeface="+mj-ea"/>
                <a:cs typeface="+mj-cs"/>
              </a:rPr>
              <a:t>Actions</a:t>
            </a: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GB" sz="3600" b="1" dirty="0">
                <a:solidFill>
                  <a:schemeClr val="bg1"/>
                </a:solidFill>
              </a:rPr>
              <a:t>Strategic Thrust 3: Engaging Business in Sustainable and Inclusive Development and Growth</a:t>
            </a:r>
            <a:r>
              <a:rPr lang="en-US" sz="4000" kern="1200" dirty="0">
                <a:solidFill>
                  <a:srgbClr val="FFFFFF"/>
                </a:solidFill>
                <a:latin typeface="+mj-lt"/>
                <a:ea typeface="+mj-ea"/>
                <a:cs typeface="+mj-cs"/>
              </a:rPr>
              <a:t/>
            </a:r>
            <a:br>
              <a:rPr lang="en-US" sz="4000"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Tree>
    <p:extLst>
      <p:ext uri="{BB962C8B-B14F-4D97-AF65-F5344CB8AC3E}">
        <p14:creationId xmlns:p14="http://schemas.microsoft.com/office/powerpoint/2010/main" val="4046928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720090" y="1115791"/>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1900" dirty="0">
                <a:solidFill>
                  <a:schemeClr val="bg1"/>
                </a:solidFill>
              </a:rPr>
              <a:t>3.1.1 To design and implement programmes on international standards, ethical business practices and good governance (accountability, responsibility, integrity, honesty &amp; transparency and mutual respect) for BB members </a:t>
            </a:r>
            <a:r>
              <a:rPr lang="en-US" sz="1900" dirty="0">
                <a:solidFill>
                  <a:schemeClr val="bg1"/>
                </a:solidFill>
              </a:rPr>
              <a:t/>
            </a:r>
            <a:br>
              <a:rPr lang="en-US" sz="1900" dirty="0">
                <a:solidFill>
                  <a:schemeClr val="bg1"/>
                </a:solidFill>
              </a:rPr>
            </a:br>
            <a:r>
              <a:rPr lang="en-GB" sz="1900" dirty="0">
                <a:solidFill>
                  <a:schemeClr val="bg1"/>
                </a:solidFill>
              </a:rPr>
              <a:t>3.1.2 To encourage more private sector operators to make recourse to alternative dispute resolution mechanism (mediation, reconciliation and arbitration) in contract negotiations</a:t>
            </a:r>
            <a:r>
              <a:rPr lang="en-US" sz="1900" dirty="0">
                <a:solidFill>
                  <a:schemeClr val="bg1"/>
                </a:solidFill>
              </a:rPr>
              <a:t/>
            </a:r>
            <a:br>
              <a:rPr lang="en-US" sz="1900" dirty="0">
                <a:solidFill>
                  <a:schemeClr val="bg1"/>
                </a:solidFill>
              </a:rPr>
            </a:br>
            <a:r>
              <a:rPr lang="en-GB" sz="1900" dirty="0">
                <a:solidFill>
                  <a:schemeClr val="bg1"/>
                </a:solidFill>
              </a:rPr>
              <a:t>3.1.3 To collaborate with government to improve Botswana’s ranking in Transparency International Corruption index and similar </a:t>
            </a:r>
            <a:r>
              <a:rPr lang="en-GB" sz="1900" dirty="0" smtClean="0">
                <a:solidFill>
                  <a:schemeClr val="bg1"/>
                </a:solidFill>
              </a:rPr>
              <a:t>indices</a:t>
            </a:r>
            <a:br>
              <a:rPr lang="en-GB" sz="1900" dirty="0" smtClean="0">
                <a:solidFill>
                  <a:schemeClr val="bg1"/>
                </a:solidFill>
              </a:rPr>
            </a:br>
            <a:r>
              <a:rPr lang="en-GB" sz="1900" dirty="0" smtClean="0">
                <a:solidFill>
                  <a:schemeClr val="bg1"/>
                </a:solidFill>
              </a:rPr>
              <a:t>3.1.4 To develop BB Standards for implementation by </a:t>
            </a:r>
            <a:r>
              <a:rPr lang="en-GB" sz="1900" dirty="0" smtClean="0">
                <a:solidFill>
                  <a:schemeClr val="bg1"/>
                </a:solidFill>
              </a:rPr>
              <a:t>members ( all members to endorse BB Standards)</a:t>
            </a:r>
            <a:r>
              <a:rPr lang="en-US" dirty="0"/>
              <a:t/>
            </a:r>
            <a:br>
              <a:rPr lang="en-US" dirty="0"/>
            </a:b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accent6">
                    <a:lumMod val="50000"/>
                  </a:schemeClr>
                </a:solidFill>
              </a:rPr>
              <a:t>3.1 To create ecosystems for good governance, transparency and ethical business conduct by BB members</a:t>
            </a:r>
            <a:endParaRPr lang="en-US" b="1" kern="1200" dirty="0">
              <a:solidFill>
                <a:schemeClr val="accent6">
                  <a:lumMod val="50000"/>
                </a:schemeClr>
              </a:solidFill>
            </a:endParaRPr>
          </a:p>
        </p:txBody>
      </p:sp>
      <p:pic>
        <p:nvPicPr>
          <p:cNvPr id="4" name="Picture 3" descr="A close up of text on a white background&#10;&#10;Description generated with high confidence">
            <a:extLst>
              <a:ext uri="{FF2B5EF4-FFF2-40B4-BE49-F238E27FC236}">
                <a16:creationId xmlns="" xmlns:a16="http://schemas.microsoft.com/office/drawing/2014/main" id="{E6F4608C-F9EC-4B17-B663-BA085D22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477" y="4553516"/>
            <a:ext cx="1954111" cy="1877811"/>
          </a:xfrm>
          <a:prstGeom prst="rect">
            <a:avLst/>
          </a:prstGeom>
        </p:spPr>
      </p:pic>
    </p:spTree>
    <p:extLst>
      <p:ext uri="{BB962C8B-B14F-4D97-AF65-F5344CB8AC3E}">
        <p14:creationId xmlns:p14="http://schemas.microsoft.com/office/powerpoint/2010/main" val="119382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720090" y="1115791"/>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1900" dirty="0">
                <a:solidFill>
                  <a:schemeClr val="bg1"/>
                </a:solidFill>
              </a:rPr>
              <a:t>3.2.1 To develop Mentorship programmes for women and youth entrepreneurs to be delivered by senior BB members</a:t>
            </a:r>
            <a:r>
              <a:rPr lang="en-US" sz="1900" dirty="0">
                <a:solidFill>
                  <a:schemeClr val="bg1"/>
                </a:solidFill>
              </a:rPr>
              <a:t/>
            </a:r>
            <a:br>
              <a:rPr lang="en-US" sz="1900" dirty="0">
                <a:solidFill>
                  <a:schemeClr val="bg1"/>
                </a:solidFill>
              </a:rPr>
            </a:br>
            <a:r>
              <a:rPr lang="en-GB" sz="1900" dirty="0">
                <a:solidFill>
                  <a:schemeClr val="bg1"/>
                </a:solidFill>
              </a:rPr>
              <a:t>3.2.2 To promote Resource Efficiency and Cleaner Production (ERCP) among BB’s members to improve cost saving and energy efficiency </a:t>
            </a:r>
            <a:r>
              <a:rPr lang="en-GB" sz="1900" dirty="0" smtClean="0">
                <a:solidFill>
                  <a:schemeClr val="bg1"/>
                </a:solidFill>
              </a:rPr>
              <a:t>(UNIDO)</a:t>
            </a:r>
            <a:r>
              <a:rPr lang="en-US" sz="1900" dirty="0">
                <a:solidFill>
                  <a:schemeClr val="bg1"/>
                </a:solidFill>
              </a:rPr>
              <a:t/>
            </a:r>
            <a:br>
              <a:rPr lang="en-US" sz="1900" dirty="0">
                <a:solidFill>
                  <a:schemeClr val="bg1"/>
                </a:solidFill>
              </a:rPr>
            </a:br>
            <a:r>
              <a:rPr lang="en-GB" sz="1900" dirty="0">
                <a:solidFill>
                  <a:schemeClr val="bg1"/>
                </a:solidFill>
              </a:rPr>
              <a:t>3.2.3 To launch a national Campaign to promote protection of environment (advertisement, competitions, collaboration with Rotary &amp; Lions Clubs)</a:t>
            </a:r>
            <a:r>
              <a:rPr lang="en-US" sz="1900" dirty="0">
                <a:solidFill>
                  <a:schemeClr val="bg1"/>
                </a:solidFill>
              </a:rPr>
              <a:t/>
            </a:r>
            <a:br>
              <a:rPr lang="en-US" sz="1900" dirty="0">
                <a:solidFill>
                  <a:schemeClr val="bg1"/>
                </a:solidFill>
              </a:rPr>
            </a:br>
            <a:r>
              <a:rPr lang="en-GB" sz="1900" dirty="0">
                <a:solidFill>
                  <a:schemeClr val="bg1"/>
                </a:solidFill>
              </a:rPr>
              <a:t>3.2.4 To promote investment into waste management, renewable, carbon emission and alternative energy projects</a:t>
            </a:r>
            <a:r>
              <a:rPr lang="en-US" sz="2000" dirty="0">
                <a:solidFill>
                  <a:schemeClr val="bg1"/>
                </a:solidFill>
              </a:rPr>
              <a:t/>
            </a:r>
            <a:br>
              <a:rPr lang="en-US" sz="2000" dirty="0">
                <a:solidFill>
                  <a:schemeClr val="bg1"/>
                </a:solidFill>
              </a:rPr>
            </a:br>
            <a:r>
              <a:rPr lang="en-US" dirty="0"/>
              <a:t/>
            </a:r>
            <a:br>
              <a:rPr lang="en-US" dirty="0"/>
            </a:b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accent6">
                    <a:lumMod val="50000"/>
                  </a:schemeClr>
                </a:solidFill>
              </a:rPr>
              <a:t>3.2 To promote sustainable and inclusive growth and development</a:t>
            </a:r>
            <a:endParaRPr lang="en-US" b="1" kern="1200" dirty="0">
              <a:solidFill>
                <a:schemeClr val="accent6">
                  <a:lumMod val="50000"/>
                </a:schemeClr>
              </a:solidFill>
            </a:endParaRPr>
          </a:p>
        </p:txBody>
      </p:sp>
      <p:pic>
        <p:nvPicPr>
          <p:cNvPr id="4" name="Picture 3" descr="A close up of text on a white background&#10;&#10;Description generated with high confidence">
            <a:extLst>
              <a:ext uri="{FF2B5EF4-FFF2-40B4-BE49-F238E27FC236}">
                <a16:creationId xmlns="" xmlns:a16="http://schemas.microsoft.com/office/drawing/2014/main" id="{E6F4608C-F9EC-4B17-B663-BA085D22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477" y="4553516"/>
            <a:ext cx="1954111" cy="1877811"/>
          </a:xfrm>
          <a:prstGeom prst="rect">
            <a:avLst/>
          </a:prstGeom>
        </p:spPr>
      </p:pic>
    </p:spTree>
    <p:extLst>
      <p:ext uri="{BB962C8B-B14F-4D97-AF65-F5344CB8AC3E}">
        <p14:creationId xmlns:p14="http://schemas.microsoft.com/office/powerpoint/2010/main" val="2175212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720090" y="1115791"/>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2000" dirty="0">
                <a:solidFill>
                  <a:schemeClr val="bg1"/>
                </a:solidFill>
              </a:rPr>
              <a:t>3.3.1 To develop a national CSR programme with the collaboration of all BB members and in consultation with local communities</a:t>
            </a:r>
            <a:r>
              <a:rPr lang="en-US" sz="2000" dirty="0">
                <a:solidFill>
                  <a:schemeClr val="bg1"/>
                </a:solidFill>
              </a:rPr>
              <a:t/>
            </a:r>
            <a:br>
              <a:rPr lang="en-US" sz="2000" dirty="0">
                <a:solidFill>
                  <a:schemeClr val="bg1"/>
                </a:solidFill>
              </a:rPr>
            </a:br>
            <a:r>
              <a:rPr lang="en-GB" sz="2000" dirty="0">
                <a:solidFill>
                  <a:schemeClr val="bg1"/>
                </a:solidFill>
              </a:rPr>
              <a:t>3.3.2 To Benchmark local CSR programmes against best of the class</a:t>
            </a:r>
            <a:r>
              <a:rPr lang="en-US" sz="2000" dirty="0">
                <a:solidFill>
                  <a:schemeClr val="bg1"/>
                </a:solidFill>
              </a:rPr>
              <a:t/>
            </a:r>
            <a:br>
              <a:rPr lang="en-US" sz="2000" dirty="0">
                <a:solidFill>
                  <a:schemeClr val="bg1"/>
                </a:solidFill>
              </a:rPr>
            </a:br>
            <a:r>
              <a:rPr lang="en-GB" sz="2000" dirty="0">
                <a:solidFill>
                  <a:schemeClr val="bg1"/>
                </a:solidFill>
              </a:rPr>
              <a:t>3.3.3 To assist BB members in understanding and fulfilling legal requirements on CSR</a:t>
            </a:r>
            <a:r>
              <a:rPr lang="en-US" sz="2000" dirty="0">
                <a:solidFill>
                  <a:schemeClr val="bg1"/>
                </a:solidFill>
              </a:rPr>
              <a:t/>
            </a:r>
            <a:br>
              <a:rPr lang="en-US" sz="2000" dirty="0">
                <a:solidFill>
                  <a:schemeClr val="bg1"/>
                </a:solidFill>
              </a:rPr>
            </a:br>
            <a:r>
              <a:rPr lang="en-GB" sz="2000" dirty="0">
                <a:solidFill>
                  <a:schemeClr val="bg1"/>
                </a:solidFill>
              </a:rPr>
              <a:t>3.3.4 To set up a CSR Fund, as a vehicle for BB members to meet CSR legal obligations</a:t>
            </a:r>
            <a:r>
              <a:rPr lang="en-US" sz="2000" dirty="0"/>
              <a:t/>
            </a:r>
            <a:br>
              <a:rPr lang="en-US" sz="2000" dirty="0"/>
            </a:br>
            <a:r>
              <a:rPr lang="en-US" sz="2000" dirty="0">
                <a:solidFill>
                  <a:schemeClr val="bg1"/>
                </a:solidFill>
              </a:rPr>
              <a:t/>
            </a:r>
            <a:br>
              <a:rPr lang="en-US" sz="2000" dirty="0">
                <a:solidFill>
                  <a:schemeClr val="bg1"/>
                </a:solidFill>
              </a:rPr>
            </a:br>
            <a:r>
              <a:rPr lang="en-US" dirty="0"/>
              <a:t/>
            </a:r>
            <a:br>
              <a:rPr lang="en-US" dirty="0"/>
            </a:b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accent6">
                    <a:lumMod val="50000"/>
                  </a:schemeClr>
                </a:solidFill>
              </a:rPr>
              <a:t>3.3 To engage more business in the community through structured Corporate Social Responsibility (CSR)</a:t>
            </a:r>
            <a:endParaRPr lang="en-US" b="1" kern="1200" dirty="0">
              <a:solidFill>
                <a:schemeClr val="accent6">
                  <a:lumMod val="50000"/>
                </a:schemeClr>
              </a:solidFill>
            </a:endParaRPr>
          </a:p>
        </p:txBody>
      </p:sp>
      <p:pic>
        <p:nvPicPr>
          <p:cNvPr id="4" name="Picture 3" descr="A close up of text on a white background&#10;&#10;Description generated with high confidence">
            <a:extLst>
              <a:ext uri="{FF2B5EF4-FFF2-40B4-BE49-F238E27FC236}">
                <a16:creationId xmlns="" xmlns:a16="http://schemas.microsoft.com/office/drawing/2014/main" id="{E6F4608C-F9EC-4B17-B663-BA085D22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477" y="4553516"/>
            <a:ext cx="1954111" cy="1877811"/>
          </a:xfrm>
          <a:prstGeom prst="rect">
            <a:avLst/>
          </a:prstGeom>
        </p:spPr>
      </p:pic>
    </p:spTree>
    <p:extLst>
      <p:ext uri="{BB962C8B-B14F-4D97-AF65-F5344CB8AC3E}">
        <p14:creationId xmlns:p14="http://schemas.microsoft.com/office/powerpoint/2010/main" val="2518699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0E034-33FE-4493-80BF-CBC8D5DB97B5}"/>
              </a:ext>
            </a:extLst>
          </p:cNvPr>
          <p:cNvSpPr>
            <a:spLocks noGrp="1"/>
          </p:cNvSpPr>
          <p:nvPr>
            <p:ph type="title"/>
          </p:nvPr>
        </p:nvSpPr>
        <p:spPr>
          <a:xfrm>
            <a:off x="838200" y="365125"/>
            <a:ext cx="10515600" cy="1325563"/>
          </a:xfrm>
        </p:spPr>
        <p:txBody>
          <a:bodyPr>
            <a:normAutofit/>
          </a:bodyPr>
          <a:lstStyle/>
          <a:p>
            <a:r>
              <a:rPr lang="en-GB" b="1" dirty="0">
                <a:latin typeface="Segoe UI Symbol" panose="020B0502040204020203" pitchFamily="34" charset="0"/>
                <a:ea typeface="Segoe UI Symbol" panose="020B0502040204020203" pitchFamily="34" charset="0"/>
              </a:rPr>
              <a:t>Economy in Rear Mirror</a:t>
            </a:r>
          </a:p>
        </p:txBody>
      </p:sp>
      <p:graphicFrame>
        <p:nvGraphicFramePr>
          <p:cNvPr id="4" name="Content Placeholder 3">
            <a:extLst>
              <a:ext uri="{FF2B5EF4-FFF2-40B4-BE49-F238E27FC236}">
                <a16:creationId xmlns="" xmlns:a16="http://schemas.microsoft.com/office/drawing/2014/main" id="{EAEDCCA8-95C4-456A-A93E-FB2A801BFC35}"/>
              </a:ext>
            </a:extLst>
          </p:cNvPr>
          <p:cNvGraphicFramePr>
            <a:graphicFrameLocks noGrp="1"/>
          </p:cNvGraphicFramePr>
          <p:nvPr>
            <p:ph idx="1"/>
            <p:extLst>
              <p:ext uri="{D42A27DB-BD31-4B8C-83A1-F6EECF244321}">
                <p14:modId xmlns:p14="http://schemas.microsoft.com/office/powerpoint/2010/main" val="2397545938"/>
              </p:ext>
            </p:extLst>
          </p:nvPr>
        </p:nvGraphicFramePr>
        <p:xfrm>
          <a:off x="1169479" y="1448969"/>
          <a:ext cx="8669112" cy="6019472"/>
        </p:xfrm>
        <a:graphic>
          <a:graphicData uri="http://schemas.openxmlformats.org/drawingml/2006/table">
            <a:tbl>
              <a:tblPr firstRow="1" bandRow="1">
                <a:tableStyleId>{8EC20E35-A176-4012-BC5E-935CFFF8708E}</a:tableStyleId>
              </a:tblPr>
              <a:tblGrid>
                <a:gridCol w="4958759">
                  <a:extLst>
                    <a:ext uri="{9D8B030D-6E8A-4147-A177-3AD203B41FA5}">
                      <a16:colId xmlns="" xmlns:a16="http://schemas.microsoft.com/office/drawing/2014/main" val="3012600012"/>
                    </a:ext>
                  </a:extLst>
                </a:gridCol>
                <a:gridCol w="3147647">
                  <a:extLst>
                    <a:ext uri="{9D8B030D-6E8A-4147-A177-3AD203B41FA5}">
                      <a16:colId xmlns="" xmlns:a16="http://schemas.microsoft.com/office/drawing/2014/main" val="1814511194"/>
                    </a:ext>
                  </a:extLst>
                </a:gridCol>
                <a:gridCol w="562706">
                  <a:extLst>
                    <a:ext uri="{9D8B030D-6E8A-4147-A177-3AD203B41FA5}">
                      <a16:colId xmlns="" xmlns:a16="http://schemas.microsoft.com/office/drawing/2014/main" val="3666850353"/>
                    </a:ext>
                  </a:extLst>
                </a:gridCol>
              </a:tblGrid>
              <a:tr h="663112">
                <a:tc>
                  <a:txBody>
                    <a:bodyPr/>
                    <a:lstStyle/>
                    <a:p>
                      <a:endParaRPr lang="en-GB" sz="2900" dirty="0"/>
                    </a:p>
                  </a:txBody>
                  <a:tcPr marL="145260" marR="145260" marT="72631" marB="72631"/>
                </a:tc>
                <a:tc>
                  <a:txBody>
                    <a:bodyPr/>
                    <a:lstStyle/>
                    <a:p>
                      <a:pPr algn="ctr"/>
                      <a:r>
                        <a:rPr lang="en-GB" sz="2900"/>
                        <a:t>2017</a:t>
                      </a: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4204168405"/>
                  </a:ext>
                </a:extLst>
              </a:tr>
              <a:tr h="663112">
                <a:tc>
                  <a:txBody>
                    <a:bodyPr/>
                    <a:lstStyle/>
                    <a:p>
                      <a:r>
                        <a:rPr lang="en-GB" sz="2900"/>
                        <a:t>GDP in real-Term</a:t>
                      </a:r>
                    </a:p>
                  </a:txBody>
                  <a:tcPr marL="145260" marR="145260" marT="72631" marB="72631"/>
                </a:tc>
                <a:tc>
                  <a:txBody>
                    <a:bodyPr/>
                    <a:lstStyle/>
                    <a:p>
                      <a:pPr algn="ctr"/>
                      <a:r>
                        <a:rPr lang="en-GB" sz="2900"/>
                        <a:t>USD 18.19b</a:t>
                      </a: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2326104092"/>
                  </a:ext>
                </a:extLst>
              </a:tr>
              <a:tr h="663112">
                <a:tc>
                  <a:txBody>
                    <a:bodyPr/>
                    <a:lstStyle/>
                    <a:p>
                      <a:r>
                        <a:rPr lang="en-GB" sz="2900"/>
                        <a:t>GDP Per Capital</a:t>
                      </a:r>
                    </a:p>
                  </a:txBody>
                  <a:tcPr marL="145260" marR="145260" marT="72631" marB="72631"/>
                </a:tc>
                <a:tc>
                  <a:txBody>
                    <a:bodyPr/>
                    <a:lstStyle/>
                    <a:p>
                      <a:pPr algn="ctr"/>
                      <a:r>
                        <a:rPr lang="en-GB" sz="2900"/>
                        <a:t>USD 7,543</a:t>
                      </a: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689400050"/>
                  </a:ext>
                </a:extLst>
              </a:tr>
              <a:tr h="663112">
                <a:tc>
                  <a:txBody>
                    <a:bodyPr/>
                    <a:lstStyle/>
                    <a:p>
                      <a:r>
                        <a:rPr lang="en-GB" sz="2900"/>
                        <a:t>GDP Per capita PPP</a:t>
                      </a:r>
                    </a:p>
                  </a:txBody>
                  <a:tcPr marL="145260" marR="145260" marT="72631" marB="72631"/>
                </a:tc>
                <a:tc>
                  <a:txBody>
                    <a:bodyPr/>
                    <a:lstStyle/>
                    <a:p>
                      <a:pPr algn="ctr"/>
                      <a:r>
                        <a:rPr lang="en-GB" sz="2900"/>
                        <a:t>USD 18,863</a:t>
                      </a: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290531188"/>
                  </a:ext>
                </a:extLst>
              </a:tr>
              <a:tr h="663112">
                <a:tc>
                  <a:txBody>
                    <a:bodyPr/>
                    <a:lstStyle/>
                    <a:p>
                      <a:r>
                        <a:rPr lang="en-GB" sz="2900"/>
                        <a:t>GDP growth</a:t>
                      </a:r>
                    </a:p>
                  </a:txBody>
                  <a:tcPr marL="145260" marR="145260" marT="72631" marB="72631"/>
                </a:tc>
                <a:tc>
                  <a:txBody>
                    <a:bodyPr/>
                    <a:lstStyle/>
                    <a:p>
                      <a:pPr algn="ctr"/>
                      <a:r>
                        <a:rPr lang="en-GB" sz="2900"/>
                        <a:t>4.9%</a:t>
                      </a: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1312473749"/>
                  </a:ext>
                </a:extLst>
              </a:tr>
              <a:tr h="663112">
                <a:tc>
                  <a:txBody>
                    <a:bodyPr/>
                    <a:lstStyle/>
                    <a:p>
                      <a:r>
                        <a:rPr lang="en-GB" sz="2900"/>
                        <a:t>Total Exports</a:t>
                      </a:r>
                    </a:p>
                  </a:txBody>
                  <a:tcPr marL="145260" marR="145260" marT="72631" marB="72631"/>
                </a:tc>
                <a:tc>
                  <a:txBody>
                    <a:bodyPr/>
                    <a:lstStyle/>
                    <a:p>
                      <a:pPr algn="ctr"/>
                      <a:r>
                        <a:rPr lang="en-GB" sz="2900" dirty="0"/>
                        <a:t>USD </a:t>
                      </a:r>
                      <a:r>
                        <a:rPr lang="en-GB" sz="2900" dirty="0" smtClean="0"/>
                        <a:t>5.127b</a:t>
                      </a: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3322732148"/>
                  </a:ext>
                </a:extLst>
              </a:tr>
              <a:tr h="2040800">
                <a:tc>
                  <a:txBody>
                    <a:bodyPr/>
                    <a:lstStyle/>
                    <a:p>
                      <a:r>
                        <a:rPr lang="en-GB" sz="2900"/>
                        <a:t>FDI</a:t>
                      </a:r>
                    </a:p>
                  </a:txBody>
                  <a:tcPr marL="145260" marR="145260" marT="72631" marB="72631"/>
                </a:tc>
                <a:tc>
                  <a:txBody>
                    <a:bodyPr/>
                    <a:lstStyle/>
                    <a:p>
                      <a:pPr algn="ctr"/>
                      <a:r>
                        <a:rPr lang="en-GB" sz="2900" dirty="0" smtClean="0"/>
                        <a:t>USD 679m</a:t>
                      </a:r>
                      <a:r>
                        <a:rPr lang="en-GB" sz="2900" baseline="0" dirty="0" smtClean="0"/>
                        <a:t> (2016)</a:t>
                      </a:r>
                    </a:p>
                    <a:p>
                      <a:pPr algn="ctr"/>
                      <a:r>
                        <a:rPr lang="en-GB" sz="2900" baseline="0" dirty="0" smtClean="0"/>
                        <a:t>USD 10M (2016)</a:t>
                      </a:r>
                    </a:p>
                    <a:p>
                      <a:pPr algn="ctr"/>
                      <a:r>
                        <a:rPr lang="en-GB" sz="2900" baseline="0" dirty="0" smtClean="0">
                          <a:solidFill>
                            <a:srgbClr val="FF3300"/>
                          </a:solidFill>
                        </a:rPr>
                        <a:t>USD 583m (outflow)</a:t>
                      </a:r>
                      <a:endParaRPr lang="en-GB" sz="2900" dirty="0">
                        <a:solidFill>
                          <a:srgbClr val="FF3300"/>
                        </a:solidFill>
                      </a:endParaRPr>
                    </a:p>
                  </a:txBody>
                  <a:tcPr marL="145260" marR="145260" marT="72631" marB="72631"/>
                </a:tc>
                <a:tc>
                  <a:txBody>
                    <a:bodyPr/>
                    <a:lstStyle/>
                    <a:p>
                      <a:pPr algn="ctr"/>
                      <a:endParaRPr lang="en-GB" sz="2900" dirty="0"/>
                    </a:p>
                  </a:txBody>
                  <a:tcPr marL="145260" marR="145260" marT="72631" marB="72631"/>
                </a:tc>
                <a:extLst>
                  <a:ext uri="{0D108BD9-81ED-4DB2-BD59-A6C34878D82A}">
                    <a16:rowId xmlns="" xmlns:a16="http://schemas.microsoft.com/office/drawing/2014/main" val="3400580109"/>
                  </a:ext>
                </a:extLst>
              </a:tr>
            </a:tbl>
          </a:graphicData>
        </a:graphic>
      </p:graphicFrame>
    </p:spTree>
    <p:extLst>
      <p:ext uri="{BB962C8B-B14F-4D97-AF65-F5344CB8AC3E}">
        <p14:creationId xmlns:p14="http://schemas.microsoft.com/office/powerpoint/2010/main" val="1697090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720090" y="1115791"/>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2000" dirty="0">
                <a:solidFill>
                  <a:schemeClr val="bg1"/>
                </a:solidFill>
              </a:rPr>
              <a:t>3.4.1 To devise a strategy for spatial development of Botswana with special focus on depressed regions.</a:t>
            </a:r>
            <a:r>
              <a:rPr lang="en-US" sz="2000" dirty="0">
                <a:solidFill>
                  <a:schemeClr val="bg1"/>
                </a:solidFill>
              </a:rPr>
              <a:t/>
            </a:r>
            <a:br>
              <a:rPr lang="en-US" sz="2000" dirty="0">
                <a:solidFill>
                  <a:schemeClr val="bg1"/>
                </a:solidFill>
              </a:rPr>
            </a:br>
            <a:r>
              <a:rPr lang="en-US" sz="2000" dirty="0">
                <a:solidFill>
                  <a:schemeClr val="bg1"/>
                </a:solidFill>
              </a:rPr>
              <a:t>3.4.2 </a:t>
            </a:r>
            <a:r>
              <a:rPr lang="en-GB" sz="2000" dirty="0">
                <a:solidFill>
                  <a:schemeClr val="bg1"/>
                </a:solidFill>
              </a:rPr>
              <a:t>To organise regional Job Fairs in collaboration with BB corporates to facilitate recruitment </a:t>
            </a:r>
            <a:r>
              <a:rPr lang="en-US" sz="2000" dirty="0">
                <a:solidFill>
                  <a:schemeClr val="bg1"/>
                </a:solidFill>
              </a:rPr>
              <a:t/>
            </a:r>
            <a:br>
              <a:rPr lang="en-US" sz="2000" dirty="0">
                <a:solidFill>
                  <a:schemeClr val="bg1"/>
                </a:solidFill>
              </a:rPr>
            </a:br>
            <a:r>
              <a:rPr lang="en-GB" sz="2000" dirty="0">
                <a:solidFill>
                  <a:schemeClr val="bg1"/>
                </a:solidFill>
              </a:rPr>
              <a:t>3.4.3 To promote local level entrepreneurship development programmes </a:t>
            </a:r>
            <a:r>
              <a:rPr lang="en-GB" sz="2000" dirty="0" smtClean="0">
                <a:solidFill>
                  <a:schemeClr val="bg1"/>
                </a:solidFill>
              </a:rPr>
              <a:t/>
            </a:r>
            <a:br>
              <a:rPr lang="en-GB" sz="2000" dirty="0" smtClean="0">
                <a:solidFill>
                  <a:schemeClr val="bg1"/>
                </a:solidFill>
              </a:rPr>
            </a:br>
            <a:r>
              <a:rPr lang="en-GB" sz="2000" dirty="0" smtClean="0">
                <a:solidFill>
                  <a:schemeClr val="bg1"/>
                </a:solidFill>
              </a:rPr>
              <a:t>3.3.4 To organise regional level Investment Workshop, in collaboration with BITC and regional authorities to attract investments in these regional</a:t>
            </a:r>
            <a:r>
              <a:rPr lang="en-US" sz="2000" dirty="0"/>
              <a:t/>
            </a:r>
            <a:br>
              <a:rPr lang="en-US" sz="2000" dirty="0"/>
            </a:br>
            <a:r>
              <a:rPr lang="en-US" sz="2000" dirty="0"/>
              <a:t/>
            </a:r>
            <a:br>
              <a:rPr lang="en-US" sz="2000" dirty="0"/>
            </a:br>
            <a:r>
              <a:rPr lang="en-US" sz="2000" dirty="0">
                <a:solidFill>
                  <a:schemeClr val="bg1"/>
                </a:solidFill>
              </a:rPr>
              <a:t/>
            </a:r>
            <a:br>
              <a:rPr lang="en-US" sz="2000" dirty="0">
                <a:solidFill>
                  <a:schemeClr val="bg1"/>
                </a:solidFill>
              </a:rPr>
            </a:br>
            <a:r>
              <a:rPr lang="en-US" dirty="0"/>
              <a:t/>
            </a:r>
            <a:br>
              <a:rPr lang="en-US" dirty="0"/>
            </a:br>
            <a:r>
              <a:rPr lang="en-US" sz="1600" dirty="0"/>
              <a:t/>
            </a:r>
            <a:br>
              <a:rPr lang="en-US" sz="16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accent6">
                    <a:lumMod val="50000"/>
                  </a:schemeClr>
                </a:solidFill>
              </a:rPr>
              <a:t>3.4 To promote geographically balanced development of Botswana</a:t>
            </a:r>
            <a:endParaRPr lang="en-US" b="1" kern="1200" dirty="0">
              <a:solidFill>
                <a:schemeClr val="accent6">
                  <a:lumMod val="50000"/>
                </a:schemeClr>
              </a:solidFill>
            </a:endParaRPr>
          </a:p>
        </p:txBody>
      </p:sp>
      <p:pic>
        <p:nvPicPr>
          <p:cNvPr id="4" name="Picture 3" descr="A close up of text on a white background&#10;&#10;Description generated with high confidence">
            <a:extLst>
              <a:ext uri="{FF2B5EF4-FFF2-40B4-BE49-F238E27FC236}">
                <a16:creationId xmlns="" xmlns:a16="http://schemas.microsoft.com/office/drawing/2014/main" id="{E6F4608C-F9EC-4B17-B663-BA085D22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477" y="4553516"/>
            <a:ext cx="1954111" cy="1877811"/>
          </a:xfrm>
          <a:prstGeom prst="rect">
            <a:avLst/>
          </a:prstGeom>
        </p:spPr>
      </p:pic>
    </p:spTree>
    <p:extLst>
      <p:ext uri="{BB962C8B-B14F-4D97-AF65-F5344CB8AC3E}">
        <p14:creationId xmlns:p14="http://schemas.microsoft.com/office/powerpoint/2010/main" val="1289833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99533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1900" dirty="0">
                <a:solidFill>
                  <a:schemeClr val="bg1"/>
                </a:solidFill>
              </a:rPr>
              <a:t>3.5.1 To collaborate closely with the Registrar of Companies and other agencies helping the MSMEs sector to make the registration process of a company easy, cheaper and hassle free</a:t>
            </a:r>
            <a:r>
              <a:rPr lang="en-US" sz="1900" dirty="0">
                <a:solidFill>
                  <a:schemeClr val="bg1"/>
                </a:solidFill>
              </a:rPr>
              <a:t/>
            </a:r>
            <a:br>
              <a:rPr lang="en-US" sz="1900" dirty="0">
                <a:solidFill>
                  <a:schemeClr val="bg1"/>
                </a:solidFill>
              </a:rPr>
            </a:br>
            <a:r>
              <a:rPr lang="en-GB" sz="1900" dirty="0">
                <a:solidFill>
                  <a:schemeClr val="bg1"/>
                </a:solidFill>
              </a:rPr>
              <a:t>3.5.2 To conduct nation-wide campaigns, workshops, seminars and conferences to encourage businesses to graduate from the informal to the formal sector</a:t>
            </a:r>
            <a:r>
              <a:rPr lang="en-US" sz="1900" dirty="0">
                <a:solidFill>
                  <a:schemeClr val="bg1"/>
                </a:solidFill>
              </a:rPr>
              <a:t/>
            </a:r>
            <a:br>
              <a:rPr lang="en-US" sz="1900" dirty="0">
                <a:solidFill>
                  <a:schemeClr val="bg1"/>
                </a:solidFill>
              </a:rPr>
            </a:br>
            <a:r>
              <a:rPr lang="en-GB" sz="1900" dirty="0">
                <a:solidFill>
                  <a:schemeClr val="bg1"/>
                </a:solidFill>
              </a:rPr>
              <a:t>3.5.3 To engage local community leaders to promote the benefits of operating in the formal sector</a:t>
            </a:r>
            <a:r>
              <a:rPr lang="en-US" sz="1900" dirty="0">
                <a:solidFill>
                  <a:schemeClr val="bg1"/>
                </a:solidFill>
              </a:rPr>
              <a:t/>
            </a:r>
            <a:br>
              <a:rPr lang="en-US" sz="1900" dirty="0">
                <a:solidFill>
                  <a:schemeClr val="bg1"/>
                </a:solidFill>
              </a:rPr>
            </a:br>
            <a:r>
              <a:rPr lang="en-GB" sz="1900" dirty="0">
                <a:solidFill>
                  <a:schemeClr val="bg1"/>
                </a:solidFill>
              </a:rPr>
              <a:t>3.5.4 To work closely with banks and non-banking financial institutions for preferential treatments to businesses operating in the formal sector</a:t>
            </a:r>
            <a:r>
              <a:rPr lang="en-US" sz="1900" dirty="0">
                <a:solidFill>
                  <a:schemeClr val="bg1"/>
                </a:solidFill>
              </a:rPr>
              <a:t/>
            </a:r>
            <a:br>
              <a:rPr lang="en-US" sz="1900" dirty="0">
                <a:solidFill>
                  <a:schemeClr val="bg1"/>
                </a:solidFill>
              </a:rPr>
            </a:br>
            <a:r>
              <a:rPr lang="en-GB" sz="1900" dirty="0" smtClean="0">
                <a:solidFill>
                  <a:schemeClr val="bg1"/>
                </a:solidFill>
              </a:rPr>
              <a:t>3.5.5 To </a:t>
            </a:r>
            <a:r>
              <a:rPr lang="en-GB" sz="1900" dirty="0">
                <a:solidFill>
                  <a:schemeClr val="bg1"/>
                </a:solidFill>
              </a:rPr>
              <a:t>work with Ministry of Finance for additional </a:t>
            </a:r>
            <a:r>
              <a:rPr lang="en-GB" sz="1900" dirty="0" smtClean="0">
                <a:solidFill>
                  <a:schemeClr val="bg1"/>
                </a:solidFill>
              </a:rPr>
              <a:t>incentives </a:t>
            </a:r>
            <a:r>
              <a:rPr lang="en-GB" sz="1900" dirty="0" err="1" smtClean="0">
                <a:solidFill>
                  <a:schemeClr val="bg1"/>
                </a:solidFill>
              </a:rPr>
              <a:t>pacakage</a:t>
            </a:r>
            <a:r>
              <a:rPr lang="en-GB" sz="1900" dirty="0" smtClean="0">
                <a:solidFill>
                  <a:schemeClr val="bg1"/>
                </a:solidFill>
              </a:rPr>
              <a:t> </a:t>
            </a:r>
            <a:r>
              <a:rPr lang="en-GB" sz="1900" dirty="0">
                <a:solidFill>
                  <a:schemeClr val="bg1"/>
                </a:solidFill>
              </a:rPr>
              <a:t>for </a:t>
            </a:r>
            <a:r>
              <a:rPr lang="en-GB" sz="1900" dirty="0" smtClean="0">
                <a:solidFill>
                  <a:schemeClr val="bg1"/>
                </a:solidFill>
              </a:rPr>
              <a:t>companies transitioning from the informal to </a:t>
            </a:r>
            <a:r>
              <a:rPr lang="en-GB" sz="1900" dirty="0">
                <a:solidFill>
                  <a:schemeClr val="bg1"/>
                </a:solidFill>
              </a:rPr>
              <a:t>the formal sector</a:t>
            </a:r>
            <a:r>
              <a:rPr lang="en-US" sz="1600" dirty="0">
                <a:solidFill>
                  <a:schemeClr val="bg1"/>
                </a:solidFill>
              </a:rPr>
              <a:t/>
            </a:r>
            <a:br>
              <a:rPr lang="en-US" sz="1600"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accent6">
                    <a:lumMod val="50000"/>
                  </a:schemeClr>
                </a:solidFill>
              </a:rPr>
              <a:t>3.5 To accelerate the transformation of informal business onto the formal sector</a:t>
            </a:r>
            <a:endParaRPr lang="en-US" b="1" kern="1200" dirty="0">
              <a:solidFill>
                <a:schemeClr val="accent6">
                  <a:lumMod val="50000"/>
                </a:schemeClr>
              </a:solidFill>
            </a:endParaRPr>
          </a:p>
        </p:txBody>
      </p:sp>
      <p:pic>
        <p:nvPicPr>
          <p:cNvPr id="4" name="Picture 3" descr="A close up of text on a white background&#10;&#10;Description generated with high confidence">
            <a:extLst>
              <a:ext uri="{FF2B5EF4-FFF2-40B4-BE49-F238E27FC236}">
                <a16:creationId xmlns="" xmlns:a16="http://schemas.microsoft.com/office/drawing/2014/main" id="{E6F4608C-F9EC-4B17-B663-BA085D22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477" y="4553516"/>
            <a:ext cx="1954111" cy="1877811"/>
          </a:xfrm>
          <a:prstGeom prst="rect">
            <a:avLst/>
          </a:prstGeom>
        </p:spPr>
      </p:pic>
    </p:spTree>
    <p:extLst>
      <p:ext uri="{BB962C8B-B14F-4D97-AF65-F5344CB8AC3E}">
        <p14:creationId xmlns:p14="http://schemas.microsoft.com/office/powerpoint/2010/main" val="1707492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2000" dirty="0">
                <a:solidFill>
                  <a:schemeClr val="bg1"/>
                </a:solidFill>
              </a:rPr>
              <a:t>3.6.1 To promote business linkages between local corporates and MNCs/TNCs with domestic MSMEs (sub-contracting, sourcing, marketing)</a:t>
            </a:r>
            <a:r>
              <a:rPr lang="en-US" sz="2000" dirty="0">
                <a:solidFill>
                  <a:schemeClr val="bg1"/>
                </a:solidFill>
              </a:rPr>
              <a:t/>
            </a:r>
            <a:br>
              <a:rPr lang="en-US" sz="2000" dirty="0">
                <a:solidFill>
                  <a:schemeClr val="bg1"/>
                </a:solidFill>
              </a:rPr>
            </a:br>
            <a:r>
              <a:rPr lang="en-GB" sz="2000" dirty="0">
                <a:solidFill>
                  <a:schemeClr val="bg1"/>
                </a:solidFill>
              </a:rPr>
              <a:t>3.6.2 To make more space for MSMEs in national procurement and </a:t>
            </a:r>
            <a:r>
              <a:rPr lang="en-GB" sz="2000" dirty="0" smtClean="0">
                <a:solidFill>
                  <a:schemeClr val="bg1"/>
                </a:solidFill>
              </a:rPr>
              <a:t>tenders</a:t>
            </a:r>
            <a:br>
              <a:rPr lang="en-GB" sz="2000" dirty="0" smtClean="0">
                <a:solidFill>
                  <a:schemeClr val="bg1"/>
                </a:solidFill>
              </a:rPr>
            </a:br>
            <a:r>
              <a:rPr lang="en-GB" sz="2000" dirty="0" smtClean="0">
                <a:solidFill>
                  <a:schemeClr val="bg1"/>
                </a:solidFill>
              </a:rPr>
              <a:t>3.6.3 To establish an online platform for national and regional tenders for BB members</a:t>
            </a:r>
            <a:r>
              <a:rPr lang="en-US" sz="2000" dirty="0">
                <a:solidFill>
                  <a:schemeClr val="bg1"/>
                </a:solidFill>
              </a:rPr>
              <a:t/>
            </a:r>
            <a:br>
              <a:rPr lang="en-US" sz="2000" dirty="0">
                <a:solidFill>
                  <a:schemeClr val="bg1"/>
                </a:solidFill>
              </a:rPr>
            </a:br>
            <a:r>
              <a:rPr lang="en-GB" sz="2000" dirty="0" smtClean="0">
                <a:solidFill>
                  <a:schemeClr val="bg1"/>
                </a:solidFill>
              </a:rPr>
              <a:t>3.6.4 </a:t>
            </a:r>
            <a:r>
              <a:rPr lang="en-GB" sz="2000" dirty="0">
                <a:solidFill>
                  <a:schemeClr val="bg1"/>
                </a:solidFill>
              </a:rPr>
              <a:t>To propose special incentives and financial packages for the MSME sector</a:t>
            </a:r>
            <a:r>
              <a:rPr lang="en-US" sz="2000" dirty="0">
                <a:solidFill>
                  <a:schemeClr val="bg1"/>
                </a:solidFill>
              </a:rPr>
              <a:t/>
            </a:r>
            <a:br>
              <a:rPr lang="en-US" sz="2000" dirty="0">
                <a:solidFill>
                  <a:schemeClr val="bg1"/>
                </a:solidFill>
              </a:rPr>
            </a:br>
            <a:r>
              <a:rPr lang="en-GB" sz="2000" dirty="0" smtClean="0">
                <a:solidFill>
                  <a:schemeClr val="bg1"/>
                </a:solidFill>
              </a:rPr>
              <a:t>3.6.5 </a:t>
            </a:r>
            <a:r>
              <a:rPr lang="en-GB" sz="2000" dirty="0">
                <a:solidFill>
                  <a:schemeClr val="bg1"/>
                </a:solidFill>
              </a:rPr>
              <a:t>To strengthen MSME capacities to penetrate the domestic and regional markets</a:t>
            </a:r>
            <a:r>
              <a:rPr lang="en-US" sz="2000" dirty="0">
                <a:solidFill>
                  <a:schemeClr val="bg1"/>
                </a:solidFill>
              </a:rPr>
              <a:t/>
            </a:r>
            <a:br>
              <a:rPr lang="en-US" sz="2000" dirty="0">
                <a:solidFill>
                  <a:schemeClr val="bg1"/>
                </a:solidFill>
              </a:rPr>
            </a:br>
            <a:r>
              <a:rPr lang="en-GB" sz="2000" dirty="0" smtClean="0">
                <a:solidFill>
                  <a:schemeClr val="bg1"/>
                </a:solidFill>
              </a:rPr>
              <a:t>3.6.6 </a:t>
            </a:r>
            <a:r>
              <a:rPr lang="en-GB" sz="2000" dirty="0">
                <a:solidFill>
                  <a:schemeClr val="bg1"/>
                </a:solidFill>
              </a:rPr>
              <a:t>To set up a SME Development Unit at BB to better service growth-oriented enterprises</a:t>
            </a:r>
            <a:r>
              <a:rPr lang="en-US" sz="2000" dirty="0">
                <a:solidFill>
                  <a:schemeClr val="bg1"/>
                </a:solidFill>
              </a:rPr>
              <a:t/>
            </a:r>
            <a:br>
              <a:rPr lang="en-US" sz="2000" dirty="0">
                <a:solidFill>
                  <a:schemeClr val="bg1"/>
                </a:solidFill>
              </a:rPr>
            </a:br>
            <a:r>
              <a:rPr lang="en-GB" sz="2000" dirty="0" smtClean="0">
                <a:solidFill>
                  <a:schemeClr val="bg1"/>
                </a:solidFill>
              </a:rPr>
              <a:t>3.6.7 </a:t>
            </a:r>
            <a:r>
              <a:rPr lang="en-GB" sz="2000" dirty="0">
                <a:solidFill>
                  <a:schemeClr val="bg1"/>
                </a:solidFill>
              </a:rPr>
              <a:t>To prepare a Consultation Paper on the setting up of a National SME Incubator Scheme to foster the emergence of innovative businesses </a:t>
            </a:r>
            <a:r>
              <a:rPr lang="en-US" sz="2000" dirty="0">
                <a:solidFill>
                  <a:schemeClr val="bg1"/>
                </a:solidFill>
              </a:rPr>
              <a:t/>
            </a:r>
            <a:br>
              <a:rPr lang="en-US" sz="2000" dirty="0">
                <a:solidFill>
                  <a:schemeClr val="bg1"/>
                </a:solidFill>
              </a:rPr>
            </a:br>
            <a:r>
              <a:rPr lang="en-GB" sz="2000" dirty="0" smtClean="0">
                <a:solidFill>
                  <a:schemeClr val="bg1"/>
                </a:solidFill>
              </a:rPr>
              <a:t>3.6.8 </a:t>
            </a:r>
            <a:r>
              <a:rPr lang="en-GB" sz="2000" dirty="0">
                <a:solidFill>
                  <a:schemeClr val="bg1"/>
                </a:solidFill>
              </a:rPr>
              <a:t>To revive and valorise </a:t>
            </a:r>
            <a:r>
              <a:rPr lang="en-GB" sz="2000" dirty="0" err="1" smtClean="0">
                <a:solidFill>
                  <a:schemeClr val="bg1"/>
                </a:solidFill>
              </a:rPr>
              <a:t>Basarwa</a:t>
            </a:r>
            <a:r>
              <a:rPr lang="en-GB" sz="2000" dirty="0" smtClean="0">
                <a:solidFill>
                  <a:schemeClr val="bg1"/>
                </a:solidFill>
              </a:rPr>
              <a:t> </a:t>
            </a:r>
            <a:r>
              <a:rPr lang="en-GB" sz="2000" dirty="0">
                <a:solidFill>
                  <a:schemeClr val="bg1"/>
                </a:solidFill>
              </a:rPr>
              <a:t>craftsmanship</a:t>
            </a:r>
            <a:r>
              <a:rPr lang="en-US" sz="2000" dirty="0"/>
              <a:t/>
            </a:r>
            <a:br>
              <a:rPr lang="en-US" sz="2000" dirty="0"/>
            </a:br>
            <a:r>
              <a:rPr lang="en-US" sz="1600" dirty="0">
                <a:solidFill>
                  <a:schemeClr val="bg1"/>
                </a:solidFill>
              </a:rPr>
              <a:t/>
            </a:r>
            <a:br>
              <a:rPr lang="en-US" sz="1600"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accent6">
                    <a:lumMod val="50000"/>
                  </a:schemeClr>
                </a:solidFill>
              </a:rPr>
              <a:t>3.6 To enhance support to local enterprise, with specific focus on Micro, Small and Medium enterprises (MSMEs)</a:t>
            </a:r>
            <a:endParaRPr lang="en-US" b="1" kern="1200" dirty="0">
              <a:solidFill>
                <a:schemeClr val="accent6">
                  <a:lumMod val="50000"/>
                </a:schemeClr>
              </a:solidFill>
            </a:endParaRPr>
          </a:p>
        </p:txBody>
      </p:sp>
      <p:pic>
        <p:nvPicPr>
          <p:cNvPr id="4" name="Picture 3" descr="A close up of text on a white background&#10;&#10;Description generated with high confidence">
            <a:extLst>
              <a:ext uri="{FF2B5EF4-FFF2-40B4-BE49-F238E27FC236}">
                <a16:creationId xmlns="" xmlns:a16="http://schemas.microsoft.com/office/drawing/2014/main" id="{E6F4608C-F9EC-4B17-B663-BA085D22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477" y="4553516"/>
            <a:ext cx="1954111" cy="1877811"/>
          </a:xfrm>
          <a:prstGeom prst="rect">
            <a:avLst/>
          </a:prstGeom>
        </p:spPr>
      </p:pic>
    </p:spTree>
    <p:extLst>
      <p:ext uri="{BB962C8B-B14F-4D97-AF65-F5344CB8AC3E}">
        <p14:creationId xmlns:p14="http://schemas.microsoft.com/office/powerpoint/2010/main" val="3823705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31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DB9DDD04-6D8C-408B-89DE-80683D277C7D}"/>
              </a:ext>
            </a:extLst>
          </p:cNvPr>
          <p:cNvPicPr>
            <a:picLocks noChangeAspect="1"/>
          </p:cNvPicPr>
          <p:nvPr/>
        </p:nvPicPr>
        <p:blipFill>
          <a:blip r:embed="rId2"/>
          <a:stretch>
            <a:fillRect/>
          </a:stretch>
        </p:blipFill>
        <p:spPr>
          <a:xfrm>
            <a:off x="1153078" y="2733701"/>
            <a:ext cx="2455414" cy="1478829"/>
          </a:xfrm>
          <a:prstGeom prst="rect">
            <a:avLst/>
          </a:prstGeom>
          <a:ln>
            <a:solidFill>
              <a:srgbClr val="317787"/>
            </a:solidFill>
          </a:ln>
        </p:spPr>
      </p:pic>
      <p:sp>
        <p:nvSpPr>
          <p:cNvPr id="4" name="Title 3">
            <a:extLst>
              <a:ext uri="{FF2B5EF4-FFF2-40B4-BE49-F238E27FC236}">
                <a16:creationId xmlns="" xmlns:a16="http://schemas.microsoft.com/office/drawing/2014/main" id="{F97B1074-A1FE-417F-85F0-73DB9C6541F5}"/>
              </a:ext>
            </a:extLst>
          </p:cNvPr>
          <p:cNvSpPr>
            <a:spLocks noGrp="1"/>
          </p:cNvSpPr>
          <p:nvPr>
            <p:ph type="ctrTitle"/>
          </p:nvPr>
        </p:nvSpPr>
        <p:spPr>
          <a:xfrm>
            <a:off x="4411779" y="850231"/>
            <a:ext cx="6400800" cy="5245768"/>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r>
              <a:rPr lang="en-US" sz="5400" b="1" kern="1200" dirty="0">
                <a:solidFill>
                  <a:srgbClr val="FFFFFF"/>
                </a:solidFill>
                <a:latin typeface="+mj-lt"/>
                <a:ea typeface="+mj-ea"/>
                <a:cs typeface="+mj-cs"/>
              </a:rPr>
              <a:t/>
            </a:r>
            <a:br>
              <a:rPr lang="en-US" sz="5400" b="1" kern="1200" dirty="0">
                <a:solidFill>
                  <a:srgbClr val="FFFFFF"/>
                </a:solidFill>
                <a:latin typeface="+mj-lt"/>
                <a:ea typeface="+mj-ea"/>
                <a:cs typeface="+mj-cs"/>
              </a:rPr>
            </a:br>
            <a:r>
              <a:rPr lang="en-US" sz="5400" b="1" kern="1200" dirty="0">
                <a:solidFill>
                  <a:srgbClr val="FFFFFF"/>
                </a:solidFill>
                <a:latin typeface="+mj-lt"/>
                <a:ea typeface="+mj-ea"/>
                <a:cs typeface="+mj-cs"/>
              </a:rPr>
              <a:t>Actions</a:t>
            </a: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US" sz="4000" b="1" kern="1200" dirty="0">
                <a:solidFill>
                  <a:schemeClr val="bg1"/>
                </a:solidFill>
                <a:latin typeface="+mj-lt"/>
                <a:ea typeface="+mj-ea"/>
                <a:cs typeface="+mj-cs"/>
              </a:rPr>
              <a:t/>
            </a:r>
            <a:br>
              <a:rPr lang="en-US" sz="4000" b="1" kern="1200" dirty="0">
                <a:solidFill>
                  <a:schemeClr val="bg1"/>
                </a:solidFill>
                <a:latin typeface="+mj-lt"/>
                <a:ea typeface="+mj-ea"/>
                <a:cs typeface="+mj-cs"/>
              </a:rPr>
            </a:br>
            <a:r>
              <a:rPr lang="en-GB" sz="3600" b="1" dirty="0">
                <a:solidFill>
                  <a:schemeClr val="bg1"/>
                </a:solidFill>
              </a:rPr>
              <a:t>Strategic Thrust 4: Making Business Botswana a more effective and efficient organization</a:t>
            </a:r>
            <a:r>
              <a:rPr lang="en-US" sz="4000" kern="1200" dirty="0">
                <a:solidFill>
                  <a:srgbClr val="FFFFFF"/>
                </a:solidFill>
                <a:latin typeface="+mj-lt"/>
                <a:ea typeface="+mj-ea"/>
                <a:cs typeface="+mj-cs"/>
              </a:rPr>
              <a:t/>
            </a:r>
            <a:br>
              <a:rPr lang="en-US" sz="4000" kern="1200" dirty="0">
                <a:solidFill>
                  <a:srgbClr val="FFFFFF"/>
                </a:solidFill>
                <a:latin typeface="+mj-lt"/>
                <a:ea typeface="+mj-ea"/>
                <a:cs typeface="+mj-cs"/>
              </a:rPr>
            </a:b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Tree>
    <p:extLst>
      <p:ext uri="{BB962C8B-B14F-4D97-AF65-F5344CB8AC3E}">
        <p14:creationId xmlns:p14="http://schemas.microsoft.com/office/powerpoint/2010/main" val="3860980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2000" dirty="0">
                <a:solidFill>
                  <a:schemeClr val="bg1"/>
                </a:solidFill>
              </a:rPr>
              <a:t>4.1.1 To assess and review the organizational structure and infrastructure (IT systems, office layout and décor) in line with the Strategic Plan 2018-2023 with a view to improving on efficiency and timeliness of actions</a:t>
            </a:r>
            <a:r>
              <a:rPr lang="en-US" sz="2000" dirty="0">
                <a:solidFill>
                  <a:schemeClr val="bg1"/>
                </a:solidFill>
              </a:rPr>
              <a:t/>
            </a:r>
            <a:br>
              <a:rPr lang="en-US" sz="2000" dirty="0">
                <a:solidFill>
                  <a:schemeClr val="bg1"/>
                </a:solidFill>
              </a:rPr>
            </a:br>
            <a:r>
              <a:rPr lang="en-GB" sz="2000" dirty="0">
                <a:solidFill>
                  <a:schemeClr val="bg1"/>
                </a:solidFill>
              </a:rPr>
              <a:t>4.1.2 To establish systems and procedures, with appropriate Procedure Manuals, for key administrative and operational </a:t>
            </a:r>
            <a:r>
              <a:rPr lang="en-GB" sz="2000" dirty="0" smtClean="0">
                <a:solidFill>
                  <a:schemeClr val="bg1"/>
                </a:solidFill>
              </a:rPr>
              <a:t>actions (CRM, Project Management, M&amp;E..)</a:t>
            </a:r>
            <a:r>
              <a:rPr lang="en-US" sz="2000" dirty="0">
                <a:solidFill>
                  <a:schemeClr val="bg1"/>
                </a:solidFill>
              </a:rPr>
              <a:t/>
            </a:r>
            <a:br>
              <a:rPr lang="en-US" sz="2000" dirty="0">
                <a:solidFill>
                  <a:schemeClr val="bg1"/>
                </a:solidFill>
              </a:rPr>
            </a:br>
            <a:r>
              <a:rPr lang="en-GB" sz="2000" dirty="0">
                <a:solidFill>
                  <a:schemeClr val="bg1"/>
                </a:solidFill>
              </a:rPr>
              <a:t>4.1.3 To prepare BB for ISO Certification </a:t>
            </a:r>
            <a:r>
              <a:rPr lang="en-US" sz="2000" dirty="0">
                <a:solidFill>
                  <a:schemeClr val="bg1"/>
                </a:solidFill>
              </a:rPr>
              <a:t/>
            </a:r>
            <a:br>
              <a:rPr lang="en-US" sz="2000" dirty="0">
                <a:solidFill>
                  <a:schemeClr val="bg1"/>
                </a:solidFill>
              </a:rPr>
            </a:br>
            <a:r>
              <a:rPr lang="en-GB" sz="2000" dirty="0">
                <a:solidFill>
                  <a:schemeClr val="bg1"/>
                </a:solidFill>
              </a:rPr>
              <a:t>4.1.4 To establish clear deliverables and performance matrix for each Department, team and staff member</a:t>
            </a:r>
            <a:r>
              <a:rPr lang="en-US" sz="2000" dirty="0">
                <a:solidFill>
                  <a:schemeClr val="bg1"/>
                </a:solidFill>
              </a:rPr>
              <a:t/>
            </a:r>
            <a:br>
              <a:rPr lang="en-US" sz="2000" dirty="0">
                <a:solidFill>
                  <a:schemeClr val="bg1"/>
                </a:solidFill>
              </a:rPr>
            </a:br>
            <a:r>
              <a:rPr lang="en-GB" sz="2000" dirty="0">
                <a:solidFill>
                  <a:schemeClr val="bg1"/>
                </a:solidFill>
              </a:rPr>
              <a:t>4.1.5 To build the capacity of BB to effectively advise government on policy changes, reforms agenda, amendments and enactments to improve the business environment of Botswana</a:t>
            </a:r>
            <a:r>
              <a:rPr lang="en-US" sz="2000" dirty="0"/>
              <a:t/>
            </a:r>
            <a:br>
              <a:rPr lang="en-US" sz="2000" dirty="0"/>
            </a:br>
            <a:r>
              <a:rPr lang="en-US" sz="1600" dirty="0">
                <a:solidFill>
                  <a:schemeClr val="bg1"/>
                </a:solidFill>
              </a:rPr>
              <a:t/>
            </a:r>
            <a:br>
              <a:rPr lang="en-US" sz="1600"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4.1 To make Business Botswana a learning organization with effective processes and speed of intervention</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13568697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2000" dirty="0">
                <a:solidFill>
                  <a:schemeClr val="bg1"/>
                </a:solidFill>
              </a:rPr>
              <a:t>4.2.1 To conduct surveys to identify problems areas/issues, Training Needs Analysis and gather new project ideas from BB staff members</a:t>
            </a:r>
            <a:r>
              <a:rPr lang="en-US" sz="2000" dirty="0">
                <a:solidFill>
                  <a:schemeClr val="bg1"/>
                </a:solidFill>
              </a:rPr>
              <a:t/>
            </a:r>
            <a:br>
              <a:rPr lang="en-US" sz="2000" dirty="0">
                <a:solidFill>
                  <a:schemeClr val="bg1"/>
                </a:solidFill>
              </a:rPr>
            </a:br>
            <a:r>
              <a:rPr lang="en-GB" sz="2000" dirty="0">
                <a:solidFill>
                  <a:schemeClr val="bg1"/>
                </a:solidFill>
              </a:rPr>
              <a:t>4.2.2 To continuously build and upgrade the skills and knowledge of BB personnel (focussed training) to allow staff members to grow in stature and prominence</a:t>
            </a:r>
            <a:r>
              <a:rPr lang="en-US" sz="2000" dirty="0">
                <a:solidFill>
                  <a:schemeClr val="bg1"/>
                </a:solidFill>
              </a:rPr>
              <a:t/>
            </a:r>
            <a:br>
              <a:rPr lang="en-US" sz="2000" dirty="0">
                <a:solidFill>
                  <a:schemeClr val="bg1"/>
                </a:solidFill>
              </a:rPr>
            </a:br>
            <a:r>
              <a:rPr lang="en-GB" sz="2000" dirty="0">
                <a:solidFill>
                  <a:schemeClr val="bg1"/>
                </a:solidFill>
              </a:rPr>
              <a:t>4.2.3 To recruit the right type of talent at BB to ensure that BB has the resources to deliver services to meet the expectations of the </a:t>
            </a:r>
            <a:r>
              <a:rPr lang="en-GB" sz="2000" dirty="0" smtClean="0">
                <a:solidFill>
                  <a:schemeClr val="bg1"/>
                </a:solidFill>
              </a:rPr>
              <a:t>stakeholders</a:t>
            </a:r>
            <a:br>
              <a:rPr lang="en-GB" sz="2000" dirty="0" smtClean="0">
                <a:solidFill>
                  <a:schemeClr val="bg1"/>
                </a:solidFill>
              </a:rPr>
            </a:br>
            <a:r>
              <a:rPr lang="en-GB" sz="2000" dirty="0" smtClean="0">
                <a:solidFill>
                  <a:schemeClr val="bg1"/>
                </a:solidFill>
              </a:rPr>
              <a:t>4.2.3 To canvass government to share training programmes from donor agencies and foreign governments with the private sector on a 50:50 basis</a:t>
            </a:r>
            <a:r>
              <a:rPr lang="en-US" sz="2000" dirty="0">
                <a:solidFill>
                  <a:schemeClr val="bg1"/>
                </a:solidFill>
              </a:rPr>
              <a:t/>
            </a:r>
            <a:br>
              <a:rPr lang="en-US" sz="2000" dirty="0">
                <a:solidFill>
                  <a:schemeClr val="bg1"/>
                </a:solidFill>
              </a:rPr>
            </a:br>
            <a:r>
              <a:rPr lang="en-GB" sz="2000" dirty="0">
                <a:solidFill>
                  <a:schemeClr val="bg1"/>
                </a:solidFill>
              </a:rPr>
              <a:t>4.2.4To build strong synergies and engagement through team building and cross-functional initiatives</a:t>
            </a:r>
            <a:r>
              <a:rPr lang="en-US" sz="2000" dirty="0">
                <a:solidFill>
                  <a:schemeClr val="bg1"/>
                </a:solidFill>
              </a:rPr>
              <a:t/>
            </a:r>
            <a:br>
              <a:rPr lang="en-US" sz="2000" dirty="0">
                <a:solidFill>
                  <a:schemeClr val="bg1"/>
                </a:solidFill>
              </a:rPr>
            </a:br>
            <a:r>
              <a:rPr lang="en-GB" sz="2000" dirty="0">
                <a:solidFill>
                  <a:schemeClr val="bg1"/>
                </a:solidFill>
              </a:rPr>
              <a:t>4.2.5 To introduce a Performance Evaluation and Reward System for BB personnel based on clear plan, set goals and objectives, key deliverables and reward system</a:t>
            </a:r>
            <a:r>
              <a:rPr lang="en-US" sz="2000" dirty="0"/>
              <a:t/>
            </a:r>
            <a:br>
              <a:rPr lang="en-US" sz="2000" dirty="0"/>
            </a:br>
            <a:r>
              <a:rPr lang="en-US" sz="1600" dirty="0">
                <a:solidFill>
                  <a:schemeClr val="bg1"/>
                </a:solidFill>
              </a:rPr>
              <a:t/>
            </a:r>
            <a:br>
              <a:rPr lang="en-US" sz="1600"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4.2 To build a united, capable, enthusiastic and pro-business Team willing to do the extra lap</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1484186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1900" b="1" kern="1200" dirty="0">
                <a:solidFill>
                  <a:schemeClr val="bg1"/>
                </a:solidFill>
                <a:latin typeface="+mj-lt"/>
                <a:ea typeface="+mj-ea"/>
                <a:cs typeface="+mj-cs"/>
              </a:rPr>
              <a:t/>
            </a:r>
            <a:br>
              <a:rPr lang="en-US" sz="1900" b="1" kern="1200" dirty="0">
                <a:solidFill>
                  <a:schemeClr val="bg1"/>
                </a:solidFill>
                <a:latin typeface="+mj-lt"/>
                <a:ea typeface="+mj-ea"/>
                <a:cs typeface="+mj-cs"/>
              </a:rPr>
            </a:br>
            <a:r>
              <a:rPr lang="en-GB" sz="2000" dirty="0">
                <a:solidFill>
                  <a:schemeClr val="bg1"/>
                </a:solidFill>
              </a:rPr>
              <a:t>4.3.1 To appoint an internal auditor to establish systemic controls to improve effectiveness of risk management and governance processes</a:t>
            </a:r>
            <a:r>
              <a:rPr lang="en-US" sz="2000" dirty="0">
                <a:solidFill>
                  <a:schemeClr val="bg1"/>
                </a:solidFill>
              </a:rPr>
              <a:t/>
            </a:r>
            <a:br>
              <a:rPr lang="en-US" sz="2000" dirty="0">
                <a:solidFill>
                  <a:schemeClr val="bg1"/>
                </a:solidFill>
              </a:rPr>
            </a:br>
            <a:r>
              <a:rPr lang="en-GB" sz="2000" dirty="0">
                <a:solidFill>
                  <a:schemeClr val="bg1"/>
                </a:solidFill>
              </a:rPr>
              <a:t>4.3.2 To </a:t>
            </a:r>
            <a:r>
              <a:rPr lang="en-GB" sz="2000" dirty="0" smtClean="0">
                <a:solidFill>
                  <a:schemeClr val="bg1"/>
                </a:solidFill>
              </a:rPr>
              <a:t>review BB Membership structure with regards to membership of Associations and individual companies and  the subscription fees ( fewer categories/bands)</a:t>
            </a:r>
            <a:r>
              <a:rPr lang="en-US" sz="2000" dirty="0">
                <a:solidFill>
                  <a:schemeClr val="bg1"/>
                </a:solidFill>
              </a:rPr>
              <a:t/>
            </a:r>
            <a:br>
              <a:rPr lang="en-US" sz="2000" dirty="0">
                <a:solidFill>
                  <a:schemeClr val="bg1"/>
                </a:solidFill>
              </a:rPr>
            </a:br>
            <a:r>
              <a:rPr lang="en-GB" sz="2000" dirty="0">
                <a:solidFill>
                  <a:schemeClr val="bg1"/>
                </a:solidFill>
              </a:rPr>
              <a:t>4.3.3 To develop a Resource Mobilisation Strategy to </a:t>
            </a:r>
            <a:r>
              <a:rPr lang="en-GB" sz="2000" dirty="0" smtClean="0">
                <a:solidFill>
                  <a:schemeClr val="bg1"/>
                </a:solidFill>
              </a:rPr>
              <a:t>identify </a:t>
            </a:r>
            <a:r>
              <a:rPr lang="en-GB" sz="2000" dirty="0">
                <a:solidFill>
                  <a:schemeClr val="bg1"/>
                </a:solidFill>
              </a:rPr>
              <a:t>additional avenues for Financial and Technical Assistance programmes from </a:t>
            </a:r>
            <a:r>
              <a:rPr lang="en-GB" sz="2000" dirty="0" smtClean="0">
                <a:solidFill>
                  <a:schemeClr val="bg1"/>
                </a:solidFill>
              </a:rPr>
              <a:t> </a:t>
            </a:r>
            <a:r>
              <a:rPr lang="en-GB" sz="2000" dirty="0">
                <a:solidFill>
                  <a:schemeClr val="bg1"/>
                </a:solidFill>
              </a:rPr>
              <a:t>development and donor </a:t>
            </a:r>
            <a:r>
              <a:rPr lang="en-GB" sz="2000" dirty="0" smtClean="0">
                <a:solidFill>
                  <a:schemeClr val="bg1"/>
                </a:solidFill>
              </a:rPr>
              <a:t>agencies and sponsors</a:t>
            </a:r>
            <a:r>
              <a:rPr lang="en-GB" sz="2000" dirty="0" smtClean="0">
                <a:solidFill>
                  <a:schemeClr val="bg1"/>
                </a:solidFill>
              </a:rPr>
              <a:t/>
            </a:r>
            <a:br>
              <a:rPr lang="en-GB" sz="2000" dirty="0" smtClean="0">
                <a:solidFill>
                  <a:schemeClr val="bg1"/>
                </a:solidFill>
              </a:rPr>
            </a:br>
            <a:r>
              <a:rPr lang="en-GB" sz="2000" dirty="0" smtClean="0">
                <a:solidFill>
                  <a:schemeClr val="bg1"/>
                </a:solidFill>
              </a:rPr>
              <a:t>4.3.4 Develop revenue sharing services with Government ( VAT Refund counter, Carnet ATA. Down Town Duty Free Shops)</a:t>
            </a:r>
            <a:r>
              <a:rPr lang="en-US" sz="2000" dirty="0"/>
              <a:t/>
            </a:r>
            <a:br>
              <a:rPr lang="en-US" sz="2000" dirty="0"/>
            </a:br>
            <a:r>
              <a:rPr lang="en-US" sz="2000" dirty="0"/>
              <a:t/>
            </a:r>
            <a:br>
              <a:rPr lang="en-US" sz="2000" dirty="0"/>
            </a:br>
            <a:r>
              <a:rPr lang="en-US" sz="1600" dirty="0">
                <a:solidFill>
                  <a:schemeClr val="bg1"/>
                </a:solidFill>
              </a:rPr>
              <a:t/>
            </a:r>
            <a:br>
              <a:rPr lang="en-US" sz="1600"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4.3 To improve resource efficiency and financial viability of BB</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26788121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GB" dirty="0">
                <a:solidFill>
                  <a:schemeClr val="bg1"/>
                </a:solidFill>
              </a:rPr>
              <a:t>4.4.1 To conduct regular on-line self-assessment/ satisfaction survey</a:t>
            </a:r>
            <a:r>
              <a:rPr lang="en-US" dirty="0">
                <a:solidFill>
                  <a:schemeClr val="bg1"/>
                </a:solidFill>
              </a:rPr>
              <a:t/>
            </a:r>
            <a:br>
              <a:rPr lang="en-US" dirty="0">
                <a:solidFill>
                  <a:schemeClr val="bg1"/>
                </a:solidFill>
              </a:rPr>
            </a:br>
            <a:r>
              <a:rPr lang="en-GB" dirty="0">
                <a:solidFill>
                  <a:schemeClr val="bg1"/>
                </a:solidFill>
              </a:rPr>
              <a:t>4.4.2 To conduct annual need analysis of members to tailor make suitable capacity building and support services</a:t>
            </a:r>
            <a:r>
              <a:rPr lang="en-US" dirty="0">
                <a:solidFill>
                  <a:schemeClr val="bg1"/>
                </a:solidFill>
              </a:rPr>
              <a:t/>
            </a:r>
            <a:br>
              <a:rPr lang="en-US" dirty="0">
                <a:solidFill>
                  <a:schemeClr val="bg1"/>
                </a:solidFill>
              </a:rPr>
            </a:br>
            <a:r>
              <a:rPr lang="en-GB" dirty="0">
                <a:solidFill>
                  <a:schemeClr val="bg1"/>
                </a:solidFill>
              </a:rPr>
              <a:t>4.4.3 To establish a complaint Management Platform to capture and respond to Members’ problems more effectively</a:t>
            </a:r>
            <a:r>
              <a:rPr lang="en-US" dirty="0">
                <a:solidFill>
                  <a:schemeClr val="bg1"/>
                </a:solidFill>
              </a:rPr>
              <a:t/>
            </a:r>
            <a:br>
              <a:rPr lang="en-US" dirty="0">
                <a:solidFill>
                  <a:schemeClr val="bg1"/>
                </a:solidFill>
              </a:rPr>
            </a:br>
            <a:r>
              <a:rPr lang="en-GB" dirty="0">
                <a:solidFill>
                  <a:schemeClr val="bg1"/>
                </a:solidFill>
              </a:rPr>
              <a:t>4.4.4 To devise and implement a regular Feedback system </a:t>
            </a:r>
            <a:r>
              <a:rPr lang="en-US" dirty="0">
                <a:solidFill>
                  <a:schemeClr val="bg1"/>
                </a:solidFill>
              </a:rPr>
              <a:t/>
            </a:r>
            <a:br>
              <a:rPr lang="en-US" dirty="0">
                <a:solidFill>
                  <a:schemeClr val="bg1"/>
                </a:solidFill>
              </a:rPr>
            </a:br>
            <a:r>
              <a:rPr lang="en-GB" dirty="0">
                <a:solidFill>
                  <a:schemeClr val="bg1"/>
                </a:solidFill>
              </a:rPr>
              <a:t>4.4.5 To establish a platform/system for effective whistle blowing to encourage reporting of acts of corruption, abuse of power, extortion and malpractices so as to alert appropriate authorities</a:t>
            </a:r>
            <a:r>
              <a:rPr lang="en-US" dirty="0">
                <a:solidFill>
                  <a:schemeClr val="bg1"/>
                </a:solidFill>
              </a:rPr>
              <a:t/>
            </a:r>
            <a:br>
              <a:rPr lang="en-US" dirty="0">
                <a:solidFill>
                  <a:schemeClr val="bg1"/>
                </a:solidFill>
              </a:rPr>
            </a:br>
            <a:r>
              <a:rPr lang="en-GB" dirty="0">
                <a:solidFill>
                  <a:schemeClr val="bg1"/>
                </a:solidFill>
              </a:rPr>
              <a:t>4.4.6 To set up an International Arbitration Centre at Business Botswana for hearing and settling commercial and business disputes speedily and in a cost -effective manner. BB to learn from and or collaborate with the Mauritius Chamber of Commerce and Industry</a:t>
            </a:r>
            <a:r>
              <a:rPr lang="en-US" dirty="0">
                <a:solidFill>
                  <a:schemeClr val="bg1"/>
                </a:solidFill>
              </a:rPr>
              <a:t/>
            </a:r>
            <a:br>
              <a:rPr lang="en-US" dirty="0">
                <a:solidFill>
                  <a:schemeClr val="bg1"/>
                </a:solidFill>
              </a:rPr>
            </a:br>
            <a:r>
              <a:rPr lang="en-GB" dirty="0" smtClean="0">
                <a:solidFill>
                  <a:schemeClr val="bg1"/>
                </a:solidFill>
              </a:rPr>
              <a:t>4.4.7 To </a:t>
            </a:r>
            <a:r>
              <a:rPr lang="en-GB" dirty="0">
                <a:solidFill>
                  <a:schemeClr val="bg1"/>
                </a:solidFill>
              </a:rPr>
              <a:t>build national and regional capabilities to handle regional and international arbitration</a:t>
            </a:r>
            <a:r>
              <a:rPr lang="en-US" sz="2000" dirty="0"/>
              <a:t/>
            </a:r>
            <a:br>
              <a:rPr lang="en-US" sz="2000"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4.4 To improve the quality and diversity of services to meet and exceed stakeholders’ expectations</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23435874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GB" dirty="0" smtClean="0">
                <a:solidFill>
                  <a:schemeClr val="bg1"/>
                </a:solidFill>
              </a:rPr>
              <a:t>4.5.1 To facilitate and nurture the establishment of Industry Associations </a:t>
            </a:r>
            <a:r>
              <a:rPr lang="en-GB" dirty="0" smtClean="0">
                <a:solidFill>
                  <a:schemeClr val="bg1"/>
                </a:solidFill>
              </a:rPr>
              <a:t>&amp; Chambers of Commerce</a:t>
            </a:r>
            <a:r>
              <a:rPr lang="en-GB" dirty="0" smtClean="0">
                <a:solidFill>
                  <a:schemeClr val="bg1"/>
                </a:solidFill>
              </a:rPr>
              <a:t/>
            </a:r>
            <a:br>
              <a:rPr lang="en-GB" dirty="0" smtClean="0">
                <a:solidFill>
                  <a:schemeClr val="bg1"/>
                </a:solidFill>
              </a:rPr>
            </a:br>
            <a:r>
              <a:rPr lang="en-GB" dirty="0" smtClean="0">
                <a:solidFill>
                  <a:schemeClr val="bg1"/>
                </a:solidFill>
              </a:rPr>
              <a:t>4.5.2 </a:t>
            </a:r>
            <a:r>
              <a:rPr lang="en-GB" dirty="0" smtClean="0">
                <a:solidFill>
                  <a:schemeClr val="bg1"/>
                </a:solidFill>
              </a:rPr>
              <a:t>To re-calibrate the brand image of BB as being a higher organization than BOCCIM, from a Chamber to an Apex Private sector organization</a:t>
            </a:r>
            <a:r>
              <a:rPr lang="en-US" dirty="0">
                <a:solidFill>
                  <a:schemeClr val="bg1"/>
                </a:solidFill>
              </a:rPr>
              <a:t/>
            </a:r>
            <a:br>
              <a:rPr lang="en-US" dirty="0">
                <a:solidFill>
                  <a:schemeClr val="bg1"/>
                </a:solidFill>
              </a:rPr>
            </a:br>
            <a:r>
              <a:rPr lang="en-GB" dirty="0" smtClean="0">
                <a:solidFill>
                  <a:schemeClr val="bg1"/>
                </a:solidFill>
              </a:rPr>
              <a:t>4.5.3 </a:t>
            </a:r>
            <a:r>
              <a:rPr lang="en-GB" dirty="0">
                <a:solidFill>
                  <a:schemeClr val="bg1"/>
                </a:solidFill>
              </a:rPr>
              <a:t>To re-do the BB logo, through a national level competition of local professionals (advertising, designing and communication professionals) against a recognition to be conferred at the National Business Conference</a:t>
            </a:r>
            <a:r>
              <a:rPr lang="en-US" dirty="0">
                <a:solidFill>
                  <a:schemeClr val="bg1"/>
                </a:solidFill>
              </a:rPr>
              <a:t/>
            </a:r>
            <a:br>
              <a:rPr lang="en-US" dirty="0">
                <a:solidFill>
                  <a:schemeClr val="bg1"/>
                </a:solidFill>
              </a:rPr>
            </a:br>
            <a:r>
              <a:rPr lang="en-GB" dirty="0" smtClean="0">
                <a:solidFill>
                  <a:schemeClr val="bg1"/>
                </a:solidFill>
              </a:rPr>
              <a:t>4.5.4 </a:t>
            </a:r>
            <a:r>
              <a:rPr lang="en-GB" dirty="0">
                <a:solidFill>
                  <a:schemeClr val="bg1"/>
                </a:solidFill>
              </a:rPr>
              <a:t>To design, develop and launch a new communication and marketing strategy, with revamped promotion tools and materials (upgrade website to a Business Portal, new generation of brochures, Monthly Newsletter, Annual Report, enhanced social media tools, chat facility (during office hours), advertising, testimonials, gifts and momentos</a:t>
            </a:r>
            <a:r>
              <a:rPr lang="en-US" dirty="0">
                <a:solidFill>
                  <a:schemeClr val="bg1"/>
                </a:solidFill>
              </a:rPr>
              <a:t/>
            </a:r>
            <a:br>
              <a:rPr lang="en-US" dirty="0">
                <a:solidFill>
                  <a:schemeClr val="bg1"/>
                </a:solidFill>
              </a:rPr>
            </a:br>
            <a:r>
              <a:rPr lang="en-GB" dirty="0" smtClean="0">
                <a:solidFill>
                  <a:schemeClr val="bg1"/>
                </a:solidFill>
              </a:rPr>
              <a:t>4.5.5 </a:t>
            </a:r>
            <a:r>
              <a:rPr lang="en-GB" dirty="0">
                <a:solidFill>
                  <a:schemeClr val="bg1"/>
                </a:solidFill>
              </a:rPr>
              <a:t>Launch new national level Recognitions and Awards with high profile Award Ceremonies at the NBC</a:t>
            </a:r>
            <a:r>
              <a:rPr lang="en-US" dirty="0">
                <a:solidFill>
                  <a:schemeClr val="bg1"/>
                </a:solidFill>
              </a:rPr>
              <a:t/>
            </a:r>
            <a:br>
              <a:rPr lang="en-US" dirty="0">
                <a:solidFill>
                  <a:schemeClr val="bg1"/>
                </a:solidFill>
              </a:rPr>
            </a:br>
            <a:r>
              <a:rPr lang="en-GB" dirty="0" smtClean="0">
                <a:solidFill>
                  <a:schemeClr val="bg1"/>
                </a:solidFill>
              </a:rPr>
              <a:t>4.5.6 </a:t>
            </a:r>
            <a:r>
              <a:rPr lang="en-GB" dirty="0">
                <a:solidFill>
                  <a:schemeClr val="bg1"/>
                </a:solidFill>
              </a:rPr>
              <a:t>To realign geographic representation of BB with a new Regional Office in </a:t>
            </a:r>
            <a:r>
              <a:rPr lang="en-GB" dirty="0" smtClean="0">
                <a:solidFill>
                  <a:schemeClr val="bg1"/>
                </a:solidFill>
              </a:rPr>
              <a:t>Maun</a:t>
            </a:r>
            <a:br>
              <a:rPr lang="en-GB" dirty="0" smtClean="0">
                <a:solidFill>
                  <a:schemeClr val="bg1"/>
                </a:solidFill>
              </a:rPr>
            </a:br>
            <a:r>
              <a:rPr lang="en-GB" dirty="0" smtClean="0">
                <a:solidFill>
                  <a:schemeClr val="bg1"/>
                </a:solidFill>
              </a:rPr>
              <a:t>4.5.7 </a:t>
            </a:r>
            <a:r>
              <a:rPr lang="en-GB" dirty="0" smtClean="0">
                <a:solidFill>
                  <a:schemeClr val="bg1"/>
                </a:solidFill>
              </a:rPr>
              <a:t>Improve the look and feel of BB office &amp; service delivery modes</a:t>
            </a:r>
            <a:r>
              <a:rPr lang="en-US" dirty="0"/>
              <a:t/>
            </a:r>
            <a:br>
              <a:rPr lang="en-US"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4.5 To improve the Brand image and visibility of Business Botswana</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2067682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r>
            <a:br>
              <a:rPr lang="en-US" sz="2000" b="1" kern="1200" dirty="0">
                <a:solidFill>
                  <a:schemeClr val="bg1"/>
                </a:solidFill>
                <a:latin typeface="+mj-lt"/>
                <a:ea typeface="+mj-ea"/>
                <a:cs typeface="+mj-cs"/>
              </a:rPr>
            </a:br>
            <a:r>
              <a:rPr lang="en-GB" sz="2000" dirty="0">
                <a:solidFill>
                  <a:schemeClr val="bg1"/>
                </a:solidFill>
              </a:rPr>
              <a:t>4.6.1 To develop a network of strategic partnerships with peer organisations, academia, think-tanks, media, Botswana Diaspora and multilateral agencies at the national, regional and international levels for exchange of information and experience, and </a:t>
            </a:r>
            <a:r>
              <a:rPr lang="en-GB" sz="2000" dirty="0" smtClean="0">
                <a:solidFill>
                  <a:schemeClr val="bg1"/>
                </a:solidFill>
              </a:rPr>
              <a:t>benchmarking</a:t>
            </a:r>
            <a:br>
              <a:rPr lang="en-GB" sz="2000" dirty="0" smtClean="0">
                <a:solidFill>
                  <a:schemeClr val="bg1"/>
                </a:solidFill>
              </a:rPr>
            </a:br>
            <a:r>
              <a:rPr lang="en-GB" sz="2000" dirty="0" smtClean="0">
                <a:solidFill>
                  <a:schemeClr val="bg1"/>
                </a:solidFill>
              </a:rPr>
              <a:t>4.6.2 To create a network of Friends of BB in selected countries</a:t>
            </a:r>
            <a:r>
              <a:rPr lang="en-US" sz="2000" dirty="0">
                <a:solidFill>
                  <a:schemeClr val="bg1"/>
                </a:solidFill>
              </a:rPr>
              <a:t/>
            </a:r>
            <a:br>
              <a:rPr lang="en-US" sz="2000" dirty="0">
                <a:solidFill>
                  <a:schemeClr val="bg1"/>
                </a:solidFill>
              </a:rPr>
            </a:br>
            <a:r>
              <a:rPr lang="en-GB" sz="2000" dirty="0" smtClean="0">
                <a:solidFill>
                  <a:schemeClr val="bg1"/>
                </a:solidFill>
              </a:rPr>
              <a:t>4.6.3 </a:t>
            </a:r>
            <a:r>
              <a:rPr lang="en-GB" sz="2000" dirty="0">
                <a:solidFill>
                  <a:schemeClr val="bg1"/>
                </a:solidFill>
              </a:rPr>
              <a:t>To seek technical assistance from ITC Geneva for independent Benchmarking of BB as a private sector trade support institution.</a:t>
            </a:r>
            <a:r>
              <a:rPr lang="en-US" sz="2000" dirty="0">
                <a:solidFill>
                  <a:schemeClr val="bg1"/>
                </a:solidFill>
              </a:rPr>
              <a:t/>
            </a:r>
            <a:br>
              <a:rPr lang="en-US" sz="2000" dirty="0">
                <a:solidFill>
                  <a:schemeClr val="bg1"/>
                </a:solidFill>
              </a:rPr>
            </a:br>
            <a:r>
              <a:rPr lang="en-US" dirty="0"/>
              <a:t/>
            </a:r>
            <a:br>
              <a:rPr lang="en-US" dirty="0"/>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4.6 To develop and reinforce strategic partnerships at the local, regional and international levels</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170198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7481200-3BB2-4CA3-9D54-1077F6F765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C21F588-49DF-4F35-AE72-07694049EDC7}"/>
              </a:ext>
            </a:extLst>
          </p:cNvPr>
          <p:cNvSpPr>
            <a:spLocks noGrp="1"/>
          </p:cNvSpPr>
          <p:nvPr>
            <p:ph type="title"/>
          </p:nvPr>
        </p:nvSpPr>
        <p:spPr>
          <a:xfrm>
            <a:off x="8199459" y="642938"/>
            <a:ext cx="3670808" cy="5502264"/>
          </a:xfrm>
        </p:spPr>
        <p:txBody>
          <a:bodyPr>
            <a:normAutofit/>
          </a:bodyPr>
          <a:lstStyle/>
          <a:p>
            <a:r>
              <a:rPr lang="en-GB" sz="5000" b="1" dirty="0">
                <a:solidFill>
                  <a:srgbClr val="FFFFFF"/>
                </a:solidFill>
                <a:latin typeface="Segoe UI Symbol" panose="020B0502040204020203" pitchFamily="34" charset="0"/>
                <a:ea typeface="Segoe UI Symbol" panose="020B0502040204020203" pitchFamily="34" charset="0"/>
              </a:rPr>
              <a:t>Economy in Rear Mirror</a:t>
            </a:r>
            <a:r>
              <a:rPr lang="en-GB" sz="5000" dirty="0">
                <a:solidFill>
                  <a:srgbClr val="FFFFFF"/>
                </a:solidFill>
              </a:rPr>
              <a:t/>
            </a:r>
            <a:br>
              <a:rPr lang="en-GB" sz="5000" dirty="0">
                <a:solidFill>
                  <a:srgbClr val="FFFFFF"/>
                </a:solidFill>
              </a:rPr>
            </a:br>
            <a:endParaRPr lang="en-GB" sz="5000" dirty="0">
              <a:solidFill>
                <a:srgbClr val="FFFFFF"/>
              </a:solidFill>
            </a:endParaRPr>
          </a:p>
        </p:txBody>
      </p:sp>
      <p:graphicFrame>
        <p:nvGraphicFramePr>
          <p:cNvPr id="4" name="Content Placeholder 3">
            <a:extLst>
              <a:ext uri="{FF2B5EF4-FFF2-40B4-BE49-F238E27FC236}">
                <a16:creationId xmlns="" xmlns:a16="http://schemas.microsoft.com/office/drawing/2014/main" id="{C7259C18-8022-4A59-91DA-677FF8C48EB9}"/>
              </a:ext>
            </a:extLst>
          </p:cNvPr>
          <p:cNvGraphicFramePr>
            <a:graphicFrameLocks noGrp="1"/>
          </p:cNvGraphicFramePr>
          <p:nvPr>
            <p:ph idx="1"/>
            <p:extLst>
              <p:ext uri="{D42A27DB-BD31-4B8C-83A1-F6EECF244321}">
                <p14:modId xmlns:p14="http://schemas.microsoft.com/office/powerpoint/2010/main" val="2638519906"/>
              </p:ext>
            </p:extLst>
          </p:nvPr>
        </p:nvGraphicFramePr>
        <p:xfrm>
          <a:off x="642938" y="642938"/>
          <a:ext cx="6269037" cy="557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1345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GB" sz="2000" dirty="0">
                <a:solidFill>
                  <a:schemeClr val="bg1"/>
                </a:solidFill>
              </a:rPr>
              <a:t>4.7.1 To establish a multi-tier Membership loyalty programme to provide effective aftercare services to existing members</a:t>
            </a:r>
            <a:r>
              <a:rPr lang="en-US" sz="2000" dirty="0">
                <a:solidFill>
                  <a:schemeClr val="bg1"/>
                </a:solidFill>
              </a:rPr>
              <a:t/>
            </a:r>
            <a:br>
              <a:rPr lang="en-US" sz="2000" dirty="0">
                <a:solidFill>
                  <a:schemeClr val="bg1"/>
                </a:solidFill>
              </a:rPr>
            </a:br>
            <a:r>
              <a:rPr lang="en-GB" sz="2000" dirty="0">
                <a:solidFill>
                  <a:schemeClr val="bg1"/>
                </a:solidFill>
              </a:rPr>
              <a:t>4.7.2 To launch a Membership Recruitment Plan to ensure multi-sectoral, multi-disciplinary and regionally diversified active members</a:t>
            </a:r>
            <a:r>
              <a:rPr lang="en-US" sz="2000" dirty="0">
                <a:solidFill>
                  <a:schemeClr val="bg1"/>
                </a:solidFill>
              </a:rPr>
              <a:t/>
            </a:r>
            <a:br>
              <a:rPr lang="en-US" sz="2000" dirty="0">
                <a:solidFill>
                  <a:schemeClr val="bg1"/>
                </a:solidFill>
              </a:rPr>
            </a:br>
            <a:r>
              <a:rPr lang="en-GB" sz="2000" dirty="0">
                <a:solidFill>
                  <a:schemeClr val="bg1"/>
                </a:solidFill>
              </a:rPr>
              <a:t>4.7.3 To re-dynamize the Regional Councils with a new sense of purpose, with regular meetings with Head office and a dedicated line of communication with the Executive Committee</a:t>
            </a:r>
            <a:r>
              <a:rPr lang="en-US" sz="2000" dirty="0">
                <a:solidFill>
                  <a:schemeClr val="bg1"/>
                </a:solidFill>
              </a:rPr>
              <a:t/>
            </a:r>
            <a:br>
              <a:rPr lang="en-US" sz="2000" dirty="0">
                <a:solidFill>
                  <a:schemeClr val="bg1"/>
                </a:solidFill>
              </a:rPr>
            </a:br>
            <a:r>
              <a:rPr lang="en-GB" sz="2000" dirty="0">
                <a:solidFill>
                  <a:schemeClr val="bg1"/>
                </a:solidFill>
              </a:rPr>
              <a:t>4.7.4 To create a platform for dissemination of business related information and alerts to members (Tender Notices (local, regional and international), Regional and International Trade Fairs and Exhibitions, policy changes at national, regional and international levels) that may impact </a:t>
            </a:r>
            <a:r>
              <a:rPr lang="en-GB" sz="2000" dirty="0" smtClean="0">
                <a:solidFill>
                  <a:schemeClr val="bg1"/>
                </a:solidFill>
              </a:rPr>
              <a:t>business</a:t>
            </a:r>
            <a:br>
              <a:rPr lang="en-GB" sz="2000" dirty="0" smtClean="0">
                <a:solidFill>
                  <a:schemeClr val="bg1"/>
                </a:solidFill>
              </a:rPr>
            </a:br>
            <a:r>
              <a:rPr lang="en-GB" sz="2000" dirty="0" smtClean="0">
                <a:solidFill>
                  <a:schemeClr val="bg1"/>
                </a:solidFill>
              </a:rPr>
              <a:t>4.7.5 To develop and implement structured Membership Aftercare Programmes </a:t>
            </a:r>
            <a:r>
              <a:rPr lang="en-US" dirty="0">
                <a:solidFill>
                  <a:schemeClr val="bg1"/>
                </a:solidFill>
              </a:rPr>
              <a:t/>
            </a:r>
            <a:br>
              <a:rPr lang="en-US"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4.7 To strengthen membership through retention and recruitment initiative</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1147094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15535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GB" sz="2000" dirty="0" smtClean="0">
                <a:solidFill>
                  <a:schemeClr val="bg1"/>
                </a:solidFill>
              </a:rPr>
              <a:t>4.8.1 </a:t>
            </a:r>
            <a:r>
              <a:rPr lang="en-GB" sz="2000" dirty="0">
                <a:solidFill>
                  <a:schemeClr val="bg1"/>
                </a:solidFill>
              </a:rPr>
              <a:t>To </a:t>
            </a:r>
            <a:r>
              <a:rPr lang="en-GB" sz="2000" dirty="0" smtClean="0">
                <a:solidFill>
                  <a:schemeClr val="bg1"/>
                </a:solidFill>
              </a:rPr>
              <a:t>rework the organisation structure of BB to realign resource mobilisation </a:t>
            </a:r>
            <a:r>
              <a:rPr lang="en-GB" sz="2000" dirty="0" err="1" smtClean="0">
                <a:solidFill>
                  <a:schemeClr val="bg1"/>
                </a:solidFill>
              </a:rPr>
              <a:t>tp</a:t>
            </a:r>
            <a:r>
              <a:rPr lang="en-GB" sz="2000" dirty="0" smtClean="0">
                <a:solidFill>
                  <a:schemeClr val="bg1"/>
                </a:solidFill>
              </a:rPr>
              <a:t> meet the exigencies of the new strategy </a:t>
            </a:r>
            <a:br>
              <a:rPr lang="en-GB" sz="2000" dirty="0" smtClean="0">
                <a:solidFill>
                  <a:schemeClr val="bg1"/>
                </a:solidFill>
              </a:rPr>
            </a:br>
            <a:r>
              <a:rPr lang="en-GB" sz="2000" dirty="0" smtClean="0">
                <a:solidFill>
                  <a:schemeClr val="bg1"/>
                </a:solidFill>
              </a:rPr>
              <a:t>4.8.2 To review the structure of BB’s Governance Council ( fewer members and additional sub-committees)</a:t>
            </a:r>
            <a:br>
              <a:rPr lang="en-GB" sz="2000" dirty="0" smtClean="0">
                <a:solidFill>
                  <a:schemeClr val="bg1"/>
                </a:solidFill>
              </a:rPr>
            </a:br>
            <a:r>
              <a:rPr lang="en-GB" sz="2000" dirty="0" smtClean="0">
                <a:solidFill>
                  <a:schemeClr val="bg1"/>
                </a:solidFill>
              </a:rPr>
              <a:t>4.8.3 To solicit the services of captains of business to Chair specific Sub-Committees with clear Terms of Reference</a:t>
            </a:r>
            <a:r>
              <a:rPr lang="en-US" dirty="0">
                <a:solidFill>
                  <a:schemeClr val="bg1"/>
                </a:solidFill>
              </a:rPr>
              <a:t/>
            </a:r>
            <a:br>
              <a:rPr lang="en-US" dirty="0">
                <a:solidFill>
                  <a:schemeClr val="bg1"/>
                </a:solidFill>
              </a:rPr>
            </a:br>
            <a:r>
              <a:rPr lang="en-US" dirty="0"/>
              <a:t/>
            </a:r>
            <a:br>
              <a:rPr lang="en-US"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smtClean="0">
                <a:solidFill>
                  <a:schemeClr val="tx2">
                    <a:lumMod val="50000"/>
                  </a:schemeClr>
                </a:solidFill>
              </a:rPr>
              <a:t>4.8 </a:t>
            </a:r>
            <a:r>
              <a:rPr lang="en-GB" b="1" dirty="0">
                <a:solidFill>
                  <a:schemeClr val="tx2">
                    <a:lumMod val="50000"/>
                  </a:schemeClr>
                </a:solidFill>
              </a:rPr>
              <a:t>To </a:t>
            </a:r>
            <a:r>
              <a:rPr lang="en-GB" b="1" dirty="0" smtClean="0">
                <a:solidFill>
                  <a:schemeClr val="tx2">
                    <a:lumMod val="50000"/>
                  </a:schemeClr>
                </a:solidFill>
              </a:rPr>
              <a:t>re-engineer the Organisational and Governance Structures of BB</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35448002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 xmlns:a16="http://schemas.microsoft.com/office/drawing/2014/main" id="{749A74D1-3FDC-47C6-B2A5-D7462070461D}"/>
              </a:ext>
            </a:extLst>
          </p:cNvPr>
          <p:cNvSpPr>
            <a:spLocks noGrp="1"/>
          </p:cNvSpPr>
          <p:nvPr>
            <p:ph type="title"/>
          </p:nvPr>
        </p:nvSpPr>
        <p:spPr>
          <a:xfrm>
            <a:off x="655320" y="1075340"/>
            <a:ext cx="10881360" cy="3646399"/>
          </a:xfrm>
        </p:spPr>
        <p:txBody>
          <a:bodyPr vert="horz" lIns="91440" tIns="45720" rIns="91440" bIns="45720" rtlCol="0" anchor="ctr">
            <a:noAutofit/>
          </a:bodyPr>
          <a:lstStyle/>
          <a:p>
            <a:pPr lvl="2">
              <a:buNone/>
            </a:pPr>
            <a:r>
              <a:rPr lang="en-US" sz="2000" b="1" kern="1200" dirty="0">
                <a:solidFill>
                  <a:schemeClr val="bg1"/>
                </a:solidFill>
                <a:latin typeface="+mj-lt"/>
                <a:ea typeface="+mj-ea"/>
                <a:cs typeface="+mj-cs"/>
              </a:rPr>
              <a:t>                                                                                    </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ACTIONS</a:t>
            </a:r>
            <a:br>
              <a:rPr lang="en-US" sz="2000" b="1" kern="1200" dirty="0">
                <a:solidFill>
                  <a:schemeClr val="bg1"/>
                </a:solidFill>
                <a:latin typeface="+mj-lt"/>
                <a:ea typeface="+mj-ea"/>
                <a:cs typeface="+mj-cs"/>
              </a:rPr>
            </a:br>
            <a:r>
              <a:rPr lang="en-US" sz="2000" b="1" kern="1200" dirty="0">
                <a:solidFill>
                  <a:schemeClr val="bg1"/>
                </a:solidFill>
                <a:latin typeface="+mj-lt"/>
                <a:ea typeface="+mj-ea"/>
                <a:cs typeface="+mj-cs"/>
              </a:rPr>
              <a:t/>
            </a:r>
            <a:br>
              <a:rPr lang="en-US" sz="2000" b="1" kern="1200" dirty="0">
                <a:solidFill>
                  <a:schemeClr val="bg1"/>
                </a:solidFill>
                <a:latin typeface="+mj-lt"/>
                <a:ea typeface="+mj-ea"/>
                <a:cs typeface="+mj-cs"/>
              </a:rPr>
            </a:br>
            <a:r>
              <a:rPr lang="en-GB" sz="2000" dirty="0">
                <a:solidFill>
                  <a:schemeClr val="bg1"/>
                </a:solidFill>
              </a:rPr>
              <a:t>4.9.1 To develop a Customer Charter and a set of Core Values for BB</a:t>
            </a:r>
            <a:r>
              <a:rPr lang="en-US" sz="2000" dirty="0">
                <a:solidFill>
                  <a:schemeClr val="bg1"/>
                </a:solidFill>
              </a:rPr>
              <a:t/>
            </a:r>
            <a:br>
              <a:rPr lang="en-US" sz="2000" dirty="0">
                <a:solidFill>
                  <a:schemeClr val="bg1"/>
                </a:solidFill>
              </a:rPr>
            </a:br>
            <a:r>
              <a:rPr lang="en-GB" sz="2000" dirty="0">
                <a:solidFill>
                  <a:schemeClr val="bg1"/>
                </a:solidFill>
              </a:rPr>
              <a:t>4.9.2 To implement the Codes of Good Governance and Ethical Business</a:t>
            </a:r>
            <a:r>
              <a:rPr lang="en-US" sz="2000" dirty="0">
                <a:solidFill>
                  <a:schemeClr val="bg1"/>
                </a:solidFill>
              </a:rPr>
              <a:t/>
            </a:r>
            <a:br>
              <a:rPr lang="en-US" sz="2000" dirty="0">
                <a:solidFill>
                  <a:schemeClr val="bg1"/>
                </a:solidFill>
              </a:rPr>
            </a:br>
            <a:r>
              <a:rPr lang="en-GB" sz="2000" dirty="0">
                <a:solidFill>
                  <a:schemeClr val="bg1"/>
                </a:solidFill>
              </a:rPr>
              <a:t>4.9.3 To establish a robust M&amp;E platform for systematical review of project management</a:t>
            </a:r>
            <a:br>
              <a:rPr lang="en-GB" sz="2000" dirty="0">
                <a:solidFill>
                  <a:schemeClr val="bg1"/>
                </a:solidFill>
              </a:rPr>
            </a:br>
            <a:r>
              <a:rPr lang="en-GB" sz="2000" dirty="0">
                <a:solidFill>
                  <a:schemeClr val="bg1"/>
                </a:solidFill>
              </a:rPr>
              <a:t>4.9.4 To implement a CRM and Project management system </a:t>
            </a:r>
            <a:r>
              <a:rPr lang="en-US" sz="2000" dirty="0">
                <a:solidFill>
                  <a:schemeClr val="bg1"/>
                </a:solidFill>
              </a:rPr>
              <a:t/>
            </a:r>
            <a:br>
              <a:rPr lang="en-US" sz="2000" dirty="0">
                <a:solidFill>
                  <a:schemeClr val="bg1"/>
                </a:solidFill>
              </a:rPr>
            </a:br>
            <a:r>
              <a:rPr lang="en-US" sz="2000" dirty="0"/>
              <a:t/>
            </a:r>
            <a:br>
              <a:rPr lang="en-US" sz="2000" dirty="0"/>
            </a:br>
            <a:r>
              <a:rPr lang="en-US" sz="1700" dirty="0">
                <a:solidFill>
                  <a:schemeClr val="bg1"/>
                </a:solidFill>
              </a:rPr>
              <a:t/>
            </a:r>
            <a:br>
              <a:rPr lang="en-US" sz="1700" dirty="0">
                <a:solidFill>
                  <a:schemeClr val="bg1"/>
                </a:solidFill>
              </a:rPr>
            </a:br>
            <a:r>
              <a:rPr lang="en-US" sz="1600" dirty="0"/>
              <a:t/>
            </a:r>
            <a:br>
              <a:rPr lang="en-US" sz="1600" dirty="0"/>
            </a:b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404078B1-B3DF-4144-985B-2F9E5CDB1394}"/>
              </a:ext>
            </a:extLst>
          </p:cNvPr>
          <p:cNvSpPr>
            <a:spLocks noGrp="1"/>
          </p:cNvSpPr>
          <p:nvPr>
            <p:ph type="body" idx="1"/>
          </p:nvPr>
        </p:nvSpPr>
        <p:spPr>
          <a:xfrm>
            <a:off x="806448" y="4641729"/>
            <a:ext cx="6000750" cy="1636890"/>
          </a:xfrm>
        </p:spPr>
        <p:txBody>
          <a:bodyPr vert="horz" lIns="91440" tIns="45720" rIns="91440" bIns="45720" rtlCol="0" anchor="ctr">
            <a:normAutofit/>
          </a:bodyPr>
          <a:lstStyle/>
          <a:p>
            <a:r>
              <a:rPr lang="en-GB" b="1" dirty="0">
                <a:solidFill>
                  <a:schemeClr val="tx2">
                    <a:lumMod val="50000"/>
                  </a:schemeClr>
                </a:solidFill>
              </a:rPr>
              <a:t>4.9 To make BB a responsible, transparent and accountable organization “to walk the talk”</a:t>
            </a:r>
            <a:endParaRPr lang="en-US" b="1" kern="1200" dirty="0">
              <a:solidFill>
                <a:schemeClr val="tx2">
                  <a:lumMod val="50000"/>
                </a:schemeClr>
              </a:solidFill>
            </a:endParaRPr>
          </a:p>
        </p:txBody>
      </p:sp>
      <p:pic>
        <p:nvPicPr>
          <p:cNvPr id="3" name="Picture 2">
            <a:extLst>
              <a:ext uri="{FF2B5EF4-FFF2-40B4-BE49-F238E27FC236}">
                <a16:creationId xmlns="" xmlns:a16="http://schemas.microsoft.com/office/drawing/2014/main" id="{FF0A5A6C-6718-4B14-9F10-D4DB393B849B}"/>
              </a:ext>
            </a:extLst>
          </p:cNvPr>
          <p:cNvPicPr>
            <a:picLocks noChangeAspect="1"/>
          </p:cNvPicPr>
          <p:nvPr/>
        </p:nvPicPr>
        <p:blipFill>
          <a:blip r:embed="rId2"/>
          <a:stretch>
            <a:fillRect/>
          </a:stretch>
        </p:blipFill>
        <p:spPr>
          <a:xfrm>
            <a:off x="7288518" y="4521268"/>
            <a:ext cx="2198755" cy="1877811"/>
          </a:xfrm>
          <a:prstGeom prst="rect">
            <a:avLst/>
          </a:prstGeom>
        </p:spPr>
      </p:pic>
    </p:spTree>
    <p:extLst>
      <p:ext uri="{BB962C8B-B14F-4D97-AF65-F5344CB8AC3E}">
        <p14:creationId xmlns:p14="http://schemas.microsoft.com/office/powerpoint/2010/main" val="4190243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1A0EBE-F60D-4CCA-985A-94DD7F5644E0}"/>
              </a:ext>
            </a:extLst>
          </p:cNvPr>
          <p:cNvSpPr>
            <a:spLocks noGrp="1"/>
          </p:cNvSpPr>
          <p:nvPr>
            <p:ph type="title"/>
          </p:nvPr>
        </p:nvSpPr>
        <p:spPr>
          <a:xfrm>
            <a:off x="838200" y="365125"/>
            <a:ext cx="10515600" cy="1325563"/>
          </a:xfrm>
        </p:spPr>
        <p:txBody>
          <a:bodyPr>
            <a:normAutofit/>
          </a:bodyPr>
          <a:lstStyle/>
          <a:p>
            <a:r>
              <a:rPr lang="fr-FR" sz="3600" b="1" dirty="0">
                <a:latin typeface="Segoe UI Symbol" panose="020B0502040204020203" pitchFamily="34" charset="0"/>
                <a:ea typeface="Segoe UI Symbol" panose="020B0502040204020203" pitchFamily="34" charset="0"/>
              </a:rPr>
              <a:t>Key Deliverables</a:t>
            </a:r>
          </a:p>
        </p:txBody>
      </p:sp>
      <p:graphicFrame>
        <p:nvGraphicFramePr>
          <p:cNvPr id="4" name="Diagram 3">
            <a:extLst>
              <a:ext uri="{FF2B5EF4-FFF2-40B4-BE49-F238E27FC236}">
                <a16:creationId xmlns="" xmlns:a16="http://schemas.microsoft.com/office/drawing/2014/main" id="{D498DC87-CF78-499C-9D7C-30B25CA4A2F6}"/>
              </a:ext>
            </a:extLst>
          </p:cNvPr>
          <p:cNvGraphicFramePr/>
          <p:nvPr>
            <p:extLst>
              <p:ext uri="{D42A27DB-BD31-4B8C-83A1-F6EECF244321}">
                <p14:modId xmlns:p14="http://schemas.microsoft.com/office/powerpoint/2010/main" val="2424920455"/>
              </p:ext>
            </p:extLst>
          </p:nvPr>
        </p:nvGraphicFramePr>
        <p:xfrm>
          <a:off x="439615" y="1283677"/>
          <a:ext cx="11394831" cy="429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 xmlns:a16="http://schemas.microsoft.com/office/drawing/2014/main" id="{BBA53807-2A5E-4916-8912-7CC48BAEF0F9}"/>
              </a:ext>
            </a:extLst>
          </p:cNvPr>
          <p:cNvSpPr txBox="1"/>
          <p:nvPr/>
        </p:nvSpPr>
        <p:spPr>
          <a:xfrm>
            <a:off x="1696915" y="5578691"/>
            <a:ext cx="8247184" cy="369332"/>
          </a:xfrm>
          <a:prstGeom prst="rect">
            <a:avLst/>
          </a:prstGeom>
          <a:solidFill>
            <a:schemeClr val="bg1">
              <a:lumMod val="85000"/>
            </a:schemeClr>
          </a:solidFill>
          <a:ln>
            <a:solidFill>
              <a:schemeClr val="tx1">
                <a:lumMod val="75000"/>
                <a:lumOff val="25000"/>
              </a:schemeClr>
            </a:solidFill>
          </a:ln>
        </p:spPr>
        <p:txBody>
          <a:bodyPr wrap="square" rtlCol="0">
            <a:spAutoFit/>
          </a:bodyPr>
          <a:lstStyle/>
          <a:p>
            <a:r>
              <a:rPr lang="en-US" dirty="0"/>
              <a:t>4 Strategic Thrusts               24 Strategic </a:t>
            </a:r>
            <a:r>
              <a:rPr lang="en-US"/>
              <a:t>Objectives               </a:t>
            </a:r>
            <a:r>
              <a:rPr lang="en-US" smtClean="0"/>
              <a:t>134 </a:t>
            </a:r>
            <a:r>
              <a:rPr lang="en-US" dirty="0"/>
              <a:t>Recommended Actions</a:t>
            </a:r>
          </a:p>
        </p:txBody>
      </p:sp>
    </p:spTree>
    <p:extLst>
      <p:ext uri="{BB962C8B-B14F-4D97-AF65-F5344CB8AC3E}">
        <p14:creationId xmlns:p14="http://schemas.microsoft.com/office/powerpoint/2010/main" val="3492144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68DF9AB9-89B0-4C6F-9AC3-6F2F868F0C4A}"/>
              </a:ext>
            </a:extLst>
          </p:cNvPr>
          <p:cNvPicPr>
            <a:picLocks noChangeAspect="1"/>
          </p:cNvPicPr>
          <p:nvPr/>
        </p:nvPicPr>
        <p:blipFill>
          <a:blip r:embed="rId2"/>
          <a:stretch>
            <a:fillRect/>
          </a:stretch>
        </p:blipFill>
        <p:spPr>
          <a:xfrm>
            <a:off x="809625" y="483433"/>
            <a:ext cx="10210800" cy="5891134"/>
          </a:xfrm>
          <a:prstGeom prst="rect">
            <a:avLst/>
          </a:prstGeom>
        </p:spPr>
      </p:pic>
    </p:spTree>
    <p:extLst>
      <p:ext uri="{BB962C8B-B14F-4D97-AF65-F5344CB8AC3E}">
        <p14:creationId xmlns:p14="http://schemas.microsoft.com/office/powerpoint/2010/main" val="3319847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5545A2-9ABF-4DFE-B8E8-5BE756F100CF}"/>
              </a:ext>
            </a:extLst>
          </p:cNvPr>
          <p:cNvSpPr>
            <a:spLocks noGrp="1"/>
          </p:cNvSpPr>
          <p:nvPr>
            <p:ph type="title"/>
          </p:nvPr>
        </p:nvSpPr>
        <p:spPr>
          <a:xfrm>
            <a:off x="838200" y="365125"/>
            <a:ext cx="10515600" cy="1325563"/>
          </a:xfrm>
        </p:spPr>
        <p:txBody>
          <a:bodyPr>
            <a:normAutofit/>
          </a:bodyPr>
          <a:lstStyle/>
          <a:p>
            <a:r>
              <a:rPr lang="en-GB" b="1" dirty="0">
                <a:latin typeface="Segoe UI Historic" panose="020B0502040204020203" pitchFamily="34" charset="0"/>
                <a:ea typeface="Segoe UI Historic" panose="020B0502040204020203" pitchFamily="34" charset="0"/>
                <a:cs typeface="Segoe UI Historic" panose="020B0502040204020203" pitchFamily="34" charset="0"/>
              </a:rPr>
              <a:t>Resource Mobilization Plan</a:t>
            </a:r>
          </a:p>
        </p:txBody>
      </p:sp>
      <p:graphicFrame>
        <p:nvGraphicFramePr>
          <p:cNvPr id="4" name="Content Placeholder 3">
            <a:extLst>
              <a:ext uri="{FF2B5EF4-FFF2-40B4-BE49-F238E27FC236}">
                <a16:creationId xmlns="" xmlns:a16="http://schemas.microsoft.com/office/drawing/2014/main" id="{3C0A4A2A-3069-475A-96A5-424ECAA9AA61}"/>
              </a:ext>
            </a:extLst>
          </p:cNvPr>
          <p:cNvGraphicFramePr>
            <a:graphicFrameLocks noGrp="1"/>
          </p:cNvGraphicFramePr>
          <p:nvPr>
            <p:ph idx="1"/>
            <p:extLst>
              <p:ext uri="{D42A27DB-BD31-4B8C-83A1-F6EECF244321}">
                <p14:modId xmlns:p14="http://schemas.microsoft.com/office/powerpoint/2010/main" val="1091400698"/>
              </p:ext>
            </p:extLst>
          </p:nvPr>
        </p:nvGraphicFramePr>
        <p:xfrm>
          <a:off x="838200" y="1825625"/>
          <a:ext cx="10515602" cy="5208005"/>
        </p:xfrm>
        <a:graphic>
          <a:graphicData uri="http://schemas.openxmlformats.org/drawingml/2006/table">
            <a:tbl>
              <a:tblPr firstRow="1" firstCol="1" bandRow="1">
                <a:tableStyleId>{8EC20E35-A176-4012-BC5E-935CFFF8708E}</a:tableStyleId>
              </a:tblPr>
              <a:tblGrid>
                <a:gridCol w="1056769">
                  <a:extLst>
                    <a:ext uri="{9D8B030D-6E8A-4147-A177-3AD203B41FA5}">
                      <a16:colId xmlns="" xmlns:a16="http://schemas.microsoft.com/office/drawing/2014/main" val="3358451479"/>
                    </a:ext>
                  </a:extLst>
                </a:gridCol>
                <a:gridCol w="2443416">
                  <a:extLst>
                    <a:ext uri="{9D8B030D-6E8A-4147-A177-3AD203B41FA5}">
                      <a16:colId xmlns="" xmlns:a16="http://schemas.microsoft.com/office/drawing/2014/main" val="1871136095"/>
                    </a:ext>
                  </a:extLst>
                </a:gridCol>
                <a:gridCol w="1607723">
                  <a:extLst>
                    <a:ext uri="{9D8B030D-6E8A-4147-A177-3AD203B41FA5}">
                      <a16:colId xmlns="" xmlns:a16="http://schemas.microsoft.com/office/drawing/2014/main" val="948727498"/>
                    </a:ext>
                  </a:extLst>
                </a:gridCol>
                <a:gridCol w="1613511">
                  <a:extLst>
                    <a:ext uri="{9D8B030D-6E8A-4147-A177-3AD203B41FA5}">
                      <a16:colId xmlns="" xmlns:a16="http://schemas.microsoft.com/office/drawing/2014/main" val="3095533295"/>
                    </a:ext>
                  </a:extLst>
                </a:gridCol>
                <a:gridCol w="1722313">
                  <a:extLst>
                    <a:ext uri="{9D8B030D-6E8A-4147-A177-3AD203B41FA5}">
                      <a16:colId xmlns="" xmlns:a16="http://schemas.microsoft.com/office/drawing/2014/main" val="457326184"/>
                    </a:ext>
                  </a:extLst>
                </a:gridCol>
                <a:gridCol w="1035935">
                  <a:extLst>
                    <a:ext uri="{9D8B030D-6E8A-4147-A177-3AD203B41FA5}">
                      <a16:colId xmlns="" xmlns:a16="http://schemas.microsoft.com/office/drawing/2014/main" val="3125828333"/>
                    </a:ext>
                  </a:extLst>
                </a:gridCol>
                <a:gridCol w="1035935"/>
              </a:tblGrid>
              <a:tr h="599502">
                <a:tc>
                  <a:txBody>
                    <a:bodyPr/>
                    <a:lstStyle/>
                    <a:p>
                      <a:pPr marL="0" marR="0">
                        <a:lnSpc>
                          <a:spcPct val="107000"/>
                        </a:lnSpc>
                        <a:spcBef>
                          <a:spcPts val="0"/>
                        </a:spcBef>
                        <a:spcAft>
                          <a:spcPts val="0"/>
                        </a:spcAft>
                      </a:pPr>
                      <a:r>
                        <a:rPr lang="en-GB" sz="1700" dirty="0">
                          <a:effectLst/>
                        </a:rPr>
                        <a:t>Activity Code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Responsible/</a:t>
                      </a:r>
                      <a:endParaRPr lang="en-US" sz="1700">
                        <a:effectLst/>
                      </a:endParaRPr>
                    </a:p>
                    <a:p>
                      <a:pPr marL="0" marR="0">
                        <a:lnSpc>
                          <a:spcPct val="107000"/>
                        </a:lnSpc>
                        <a:spcBef>
                          <a:spcPts val="0"/>
                        </a:spcBef>
                        <a:spcAft>
                          <a:spcPts val="0"/>
                        </a:spcAft>
                      </a:pPr>
                      <a:r>
                        <a:rPr lang="en-GB" sz="1700">
                          <a:effectLst/>
                        </a:rPr>
                        <a:t>Implementing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Time Frame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gn="ctr">
                        <a:lnSpc>
                          <a:spcPct val="107000"/>
                        </a:lnSpc>
                        <a:spcBef>
                          <a:spcPts val="0"/>
                        </a:spcBef>
                        <a:spcAft>
                          <a:spcPts val="0"/>
                        </a:spcAft>
                      </a:pPr>
                      <a:r>
                        <a:rPr lang="en-GB" sz="1700">
                          <a:effectLst/>
                        </a:rPr>
                        <a:t>Amount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Responsible/</a:t>
                      </a:r>
                      <a:endParaRPr lang="en-US" sz="1700">
                        <a:effectLst/>
                      </a:endParaRPr>
                    </a:p>
                    <a:p>
                      <a:pPr marL="0" marR="0">
                        <a:lnSpc>
                          <a:spcPct val="107000"/>
                        </a:lnSpc>
                        <a:spcBef>
                          <a:spcPts val="0"/>
                        </a:spcBef>
                        <a:spcAft>
                          <a:spcPts val="0"/>
                        </a:spcAft>
                      </a:pPr>
                      <a:r>
                        <a:rPr lang="en-GB" sz="1700">
                          <a:effectLst/>
                        </a:rPr>
                        <a:t>Oversight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gridSpan="2">
                  <a:txBody>
                    <a:bodyPr/>
                    <a:lstStyle/>
                    <a:p>
                      <a:pPr marL="0" marR="0">
                        <a:lnSpc>
                          <a:spcPct val="107000"/>
                        </a:lnSpc>
                        <a:spcBef>
                          <a:spcPts val="0"/>
                        </a:spcBef>
                        <a:spcAft>
                          <a:spcPts val="0"/>
                        </a:spcAft>
                      </a:pPr>
                      <a:r>
                        <a:rPr lang="en-GB" sz="1700">
                          <a:effectLst/>
                        </a:rPr>
                        <a:t>Source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hMerge="1">
                  <a:txBody>
                    <a:bodyPr/>
                    <a:lstStyle/>
                    <a:p>
                      <a:endParaRPr lang="en-US"/>
                    </a:p>
                  </a:txBody>
                  <a:tcPr/>
                </a:tc>
                <a:extLst>
                  <a:ext uri="{0D108BD9-81ED-4DB2-BD59-A6C34878D82A}">
                    <a16:rowId xmlns="" xmlns:a16="http://schemas.microsoft.com/office/drawing/2014/main" val="2759944693"/>
                  </a:ext>
                </a:extLst>
              </a:tr>
              <a:tr h="599502">
                <a:tc>
                  <a:txBody>
                    <a:bodyPr/>
                    <a:lstStyle/>
                    <a:p>
                      <a:pPr marL="0" marR="0">
                        <a:lnSpc>
                          <a:spcPct val="107000"/>
                        </a:lnSpc>
                        <a:spcBef>
                          <a:spcPts val="0"/>
                        </a:spcBef>
                        <a:spcAft>
                          <a:spcPts val="0"/>
                        </a:spcAft>
                      </a:pPr>
                      <a:r>
                        <a:rPr lang="en-GB" sz="1700">
                          <a:effectLst/>
                        </a:rPr>
                        <a:t>1.1.1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dirty="0" smtClean="0">
                          <a:effectLst/>
                        </a:rPr>
                        <a:t>Director </a:t>
                      </a:r>
                      <a:r>
                        <a:rPr lang="en-GB" sz="1700" dirty="0">
                          <a:effectLst/>
                        </a:rPr>
                        <a:t>of Policy Advocacy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3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gn="ctr">
                        <a:lnSpc>
                          <a:spcPct val="107000"/>
                        </a:lnSpc>
                        <a:spcBef>
                          <a:spcPts val="0"/>
                        </a:spcBef>
                        <a:spcAft>
                          <a:spcPts val="0"/>
                        </a:spcAft>
                      </a:pPr>
                      <a:r>
                        <a:rPr lang="en-GB"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CEO</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gridSpan="2">
                  <a:txBody>
                    <a:bodyPr/>
                    <a:lstStyle/>
                    <a:p>
                      <a:pPr marL="0" marR="0">
                        <a:lnSpc>
                          <a:spcPct val="107000"/>
                        </a:lnSpc>
                        <a:spcBef>
                          <a:spcPts val="0"/>
                        </a:spcBef>
                        <a:spcAft>
                          <a:spcPts val="0"/>
                        </a:spcAft>
                      </a:pPr>
                      <a:r>
                        <a:rPr lang="en-GB" sz="1700" dirty="0" smtClean="0">
                          <a:effectLst/>
                        </a:rPr>
                        <a:t>BB’s </a:t>
                      </a:r>
                      <a:r>
                        <a:rPr lang="en-GB" sz="1700" dirty="0">
                          <a:effectLst/>
                        </a:rPr>
                        <a:t>Budget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hMerge="1">
                  <a:txBody>
                    <a:bodyPr/>
                    <a:lstStyle/>
                    <a:p>
                      <a:endParaRPr lang="en-US"/>
                    </a:p>
                  </a:txBody>
                  <a:tcPr/>
                </a:tc>
                <a:extLst>
                  <a:ext uri="{0D108BD9-81ED-4DB2-BD59-A6C34878D82A}">
                    <a16:rowId xmlns="" xmlns:a16="http://schemas.microsoft.com/office/drawing/2014/main" val="3441361768"/>
                  </a:ext>
                </a:extLst>
              </a:tr>
              <a:tr h="599502">
                <a:tc>
                  <a:txBody>
                    <a:bodyPr/>
                    <a:lstStyle/>
                    <a:p>
                      <a:pPr marL="0" marR="0">
                        <a:lnSpc>
                          <a:spcPct val="107000"/>
                        </a:lnSpc>
                        <a:spcBef>
                          <a:spcPts val="0"/>
                        </a:spcBef>
                        <a:spcAft>
                          <a:spcPts val="0"/>
                        </a:spcAft>
                      </a:pPr>
                      <a:r>
                        <a:rPr lang="en-GB" sz="1700">
                          <a:effectLst/>
                        </a:rPr>
                        <a:t>2.1.1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Director Business Development Services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3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gn="ctr">
                        <a:lnSpc>
                          <a:spcPct val="107000"/>
                        </a:lnSpc>
                        <a:spcBef>
                          <a:spcPts val="0"/>
                        </a:spcBef>
                        <a:spcAft>
                          <a:spcPts val="0"/>
                        </a:spcAft>
                      </a:pPr>
                      <a:r>
                        <a:rPr lang="en-GB"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CEO</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gridSpan="2">
                  <a:txBody>
                    <a:bodyPr/>
                    <a:lstStyle/>
                    <a:p>
                      <a:pPr marL="0" marR="0">
                        <a:lnSpc>
                          <a:spcPct val="107000"/>
                        </a:lnSpc>
                        <a:spcBef>
                          <a:spcPts val="0"/>
                        </a:spcBef>
                        <a:spcAft>
                          <a:spcPts val="0"/>
                        </a:spcAft>
                      </a:pPr>
                      <a:r>
                        <a:rPr lang="en-GB" sz="1700" dirty="0">
                          <a:effectLst/>
                        </a:rPr>
                        <a:t>Membership Fees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hMerge="1">
                  <a:txBody>
                    <a:bodyPr/>
                    <a:lstStyle/>
                    <a:p>
                      <a:endParaRPr lang="en-US"/>
                    </a:p>
                  </a:txBody>
                  <a:tcPr/>
                </a:tc>
                <a:extLst>
                  <a:ext uri="{0D108BD9-81ED-4DB2-BD59-A6C34878D82A}">
                    <a16:rowId xmlns="" xmlns:a16="http://schemas.microsoft.com/office/drawing/2014/main" val="3173687982"/>
                  </a:ext>
                </a:extLst>
              </a:tr>
              <a:tr h="884281">
                <a:tc>
                  <a:txBody>
                    <a:bodyPr/>
                    <a:lstStyle/>
                    <a:p>
                      <a:pPr marL="0" marR="0">
                        <a:lnSpc>
                          <a:spcPct val="107000"/>
                        </a:lnSpc>
                        <a:spcBef>
                          <a:spcPts val="0"/>
                        </a:spcBef>
                        <a:spcAft>
                          <a:spcPts val="0"/>
                        </a:spcAft>
                      </a:pPr>
                      <a:r>
                        <a:rPr lang="en-GB" sz="1700">
                          <a:effectLst/>
                        </a:rPr>
                        <a:t>2.3.7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dirty="0" smtClean="0">
                          <a:effectLst/>
                        </a:rPr>
                        <a:t>Director of </a:t>
                      </a:r>
                      <a:r>
                        <a:rPr lang="en-GB" sz="1700" dirty="0">
                          <a:effectLst/>
                        </a:rPr>
                        <a:t>Membership management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1 month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gn="ctr">
                        <a:lnSpc>
                          <a:spcPct val="107000"/>
                        </a:lnSpc>
                        <a:spcBef>
                          <a:spcPts val="0"/>
                        </a:spcBef>
                        <a:spcAft>
                          <a:spcPts val="0"/>
                        </a:spcAft>
                      </a:pPr>
                      <a:r>
                        <a:rPr lang="en-GB"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CEO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gridSpan="2">
                  <a:txBody>
                    <a:bodyPr/>
                    <a:lstStyle/>
                    <a:p>
                      <a:pPr marL="0" marR="0">
                        <a:lnSpc>
                          <a:spcPct val="107000"/>
                        </a:lnSpc>
                        <a:spcBef>
                          <a:spcPts val="0"/>
                        </a:spcBef>
                        <a:spcAft>
                          <a:spcPts val="0"/>
                        </a:spcAft>
                      </a:pPr>
                      <a:r>
                        <a:rPr lang="en-GB" sz="1700" dirty="0">
                          <a:effectLst/>
                        </a:rPr>
                        <a:t>Technical Assistance of </a:t>
                      </a:r>
                      <a:r>
                        <a:rPr lang="en-GB" sz="1700" dirty="0" smtClean="0">
                          <a:effectLst/>
                        </a:rPr>
                        <a:t>UNIDO &amp; other agencies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hMerge="1">
                  <a:txBody>
                    <a:bodyPr/>
                    <a:lstStyle/>
                    <a:p>
                      <a:endParaRPr lang="en-US"/>
                    </a:p>
                  </a:txBody>
                  <a:tcPr/>
                </a:tc>
                <a:extLst>
                  <a:ext uri="{0D108BD9-81ED-4DB2-BD59-A6C34878D82A}">
                    <a16:rowId xmlns="" xmlns:a16="http://schemas.microsoft.com/office/drawing/2014/main" val="1665611786"/>
                  </a:ext>
                </a:extLst>
              </a:tr>
              <a:tr h="599502">
                <a:tc>
                  <a:txBody>
                    <a:bodyPr/>
                    <a:lstStyle/>
                    <a:p>
                      <a:pPr marL="0" marR="0">
                        <a:lnSpc>
                          <a:spcPct val="107000"/>
                        </a:lnSpc>
                        <a:spcBef>
                          <a:spcPts val="0"/>
                        </a:spcBef>
                        <a:spcAft>
                          <a:spcPts val="0"/>
                        </a:spcAft>
                      </a:pPr>
                      <a:r>
                        <a:rPr lang="en-GB" sz="1700">
                          <a:effectLst/>
                        </a:rPr>
                        <a:t>2.3.4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dirty="0" smtClean="0">
                          <a:solidFill>
                            <a:srgbClr val="FF0000"/>
                          </a:solidFill>
                          <a:effectLst/>
                        </a:rPr>
                        <a:t>Director</a:t>
                      </a:r>
                      <a:r>
                        <a:rPr lang="en-GB" sz="1700" baseline="0" dirty="0" smtClean="0">
                          <a:solidFill>
                            <a:srgbClr val="FF0000"/>
                          </a:solidFill>
                          <a:effectLst/>
                        </a:rPr>
                        <a:t> </a:t>
                      </a:r>
                      <a:r>
                        <a:rPr lang="en-GB" sz="1700" dirty="0" smtClean="0">
                          <a:solidFill>
                            <a:srgbClr val="FF0000"/>
                          </a:solidFill>
                          <a:effectLst/>
                        </a:rPr>
                        <a:t>of Economic</a:t>
                      </a:r>
                      <a:r>
                        <a:rPr lang="en-GB" sz="1700" baseline="0" dirty="0" smtClean="0">
                          <a:solidFill>
                            <a:srgbClr val="FF0000"/>
                          </a:solidFill>
                          <a:effectLst/>
                        </a:rPr>
                        <a:t> Intelligence Unit</a:t>
                      </a:r>
                      <a:endParaRPr lang="en-US" sz="1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6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gn="ctr">
                        <a:lnSpc>
                          <a:spcPct val="107000"/>
                        </a:lnSpc>
                        <a:spcBef>
                          <a:spcPts val="0"/>
                        </a:spcBef>
                        <a:spcAft>
                          <a:spcPts val="0"/>
                        </a:spcAft>
                      </a:pPr>
                      <a:r>
                        <a:rPr lang="en-GB"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a:effectLst/>
                        </a:rPr>
                        <a:t>CEO</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gridSpan="2">
                  <a:txBody>
                    <a:bodyPr/>
                    <a:lstStyle/>
                    <a:p>
                      <a:pPr marL="0" marR="0">
                        <a:lnSpc>
                          <a:spcPct val="107000"/>
                        </a:lnSpc>
                        <a:spcBef>
                          <a:spcPts val="0"/>
                        </a:spcBef>
                        <a:spcAft>
                          <a:spcPts val="0"/>
                        </a:spcAft>
                      </a:pPr>
                      <a:r>
                        <a:rPr lang="en-GB" sz="1700" dirty="0">
                          <a:effectLst/>
                        </a:rPr>
                        <a:t>Seek technical assistance </a:t>
                      </a:r>
                      <a:r>
                        <a:rPr lang="en-GB" sz="1700" dirty="0" smtClean="0">
                          <a:effectLst/>
                        </a:rPr>
                        <a:t>from</a:t>
                      </a:r>
                      <a:r>
                        <a:rPr lang="en-GB" sz="1700" baseline="0" dirty="0" smtClean="0">
                          <a:effectLst/>
                        </a:rPr>
                        <a:t> international agencies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hMerge="1">
                  <a:txBody>
                    <a:bodyPr/>
                    <a:lstStyle/>
                    <a:p>
                      <a:endParaRPr lang="en-US"/>
                    </a:p>
                  </a:txBody>
                  <a:tcPr/>
                </a:tc>
                <a:extLst>
                  <a:ext uri="{0D108BD9-81ED-4DB2-BD59-A6C34878D82A}">
                    <a16:rowId xmlns="" xmlns:a16="http://schemas.microsoft.com/office/drawing/2014/main" val="126568378"/>
                  </a:ext>
                </a:extLst>
              </a:tr>
              <a:tr h="708127">
                <a:tc rowSpan="3">
                  <a:txBody>
                    <a:bodyPr/>
                    <a:lstStyle/>
                    <a:p>
                      <a:pPr marL="0" marR="0">
                        <a:lnSpc>
                          <a:spcPct val="107000"/>
                        </a:lnSpc>
                        <a:spcBef>
                          <a:spcPts val="0"/>
                        </a:spcBef>
                        <a:spcAft>
                          <a:spcPts val="0"/>
                        </a:spcAft>
                      </a:pPr>
                      <a:r>
                        <a:rPr lang="en-GB" sz="1700">
                          <a:effectLst/>
                        </a:rPr>
                        <a:t>3.6.7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dirty="0" smtClean="0">
                          <a:solidFill>
                            <a:srgbClr val="FF0000"/>
                          </a:solidFill>
                          <a:effectLst/>
                          <a:latin typeface="+mn-lt"/>
                          <a:ea typeface="+mn-ea"/>
                          <a:cs typeface="+mn-cs"/>
                        </a:rPr>
                        <a:t>Director</a:t>
                      </a:r>
                      <a:r>
                        <a:rPr lang="en-GB" sz="1700" baseline="0" dirty="0" smtClean="0">
                          <a:solidFill>
                            <a:srgbClr val="FF0000"/>
                          </a:solidFill>
                          <a:effectLst/>
                          <a:latin typeface="+mn-lt"/>
                          <a:ea typeface="+mn-ea"/>
                          <a:cs typeface="+mn-cs"/>
                        </a:rPr>
                        <a:t> of Marketing &amp; Communication</a:t>
                      </a:r>
                      <a:endParaRPr lang="en-US" sz="1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r>
                        <a:rPr lang="en-GB" sz="1700" dirty="0">
                          <a:effectLst/>
                        </a:rPr>
                        <a:t>9 months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gn="ctr">
                        <a:lnSpc>
                          <a:spcPct val="107000"/>
                        </a:lnSpc>
                        <a:spcBef>
                          <a:spcPts val="0"/>
                        </a:spcBef>
                        <a:spcAft>
                          <a:spcPts val="0"/>
                        </a:spcAft>
                      </a:pPr>
                      <a:r>
                        <a:rPr lang="en-GB" sz="1700" dirty="0">
                          <a:effectLst/>
                        </a:rPr>
                        <a:t>xx</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rowSpan="2">
                  <a:txBody>
                    <a:bodyPr/>
                    <a:lstStyle/>
                    <a:p>
                      <a:pPr marL="0" marR="0">
                        <a:lnSpc>
                          <a:spcPct val="107000"/>
                        </a:lnSpc>
                        <a:spcBef>
                          <a:spcPts val="0"/>
                        </a:spcBef>
                        <a:spcAft>
                          <a:spcPts val="0"/>
                        </a:spcAft>
                      </a:pPr>
                      <a:r>
                        <a:rPr lang="en-GB" sz="1700" dirty="0">
                          <a:effectLst/>
                        </a:rPr>
                        <a:t>Director Business Development Services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rowSpan="2">
                  <a:txBody>
                    <a:bodyPr/>
                    <a:lstStyle/>
                    <a:p>
                      <a:pPr marL="0" marR="0">
                        <a:lnSpc>
                          <a:spcPct val="107000"/>
                        </a:lnSpc>
                        <a:spcBef>
                          <a:spcPts val="0"/>
                        </a:spcBef>
                        <a:spcAft>
                          <a:spcPts val="0"/>
                        </a:spcAft>
                      </a:pPr>
                      <a:r>
                        <a:rPr lang="en-GB" sz="1700" smtClean="0">
                          <a:effectLst/>
                        </a:rPr>
                        <a:t>BB’s </a:t>
                      </a:r>
                      <a:r>
                        <a:rPr lang="en-GB" sz="1700" dirty="0">
                          <a:effectLst/>
                        </a:rPr>
                        <a:t>Budget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rowSpan="2">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extLst>
                  <a:ext uri="{0D108BD9-81ED-4DB2-BD59-A6C34878D82A}">
                    <a16:rowId xmlns="" xmlns:a16="http://schemas.microsoft.com/office/drawing/2014/main" val="3920389124"/>
                  </a:ext>
                </a:extLst>
              </a:tr>
              <a:tr h="123596">
                <a:tc vMerge="1">
                  <a:txBody>
                    <a:bodyPr/>
                    <a:lstStyle/>
                    <a:p>
                      <a:endParaRPr lang="en-US"/>
                    </a:p>
                  </a:txBody>
                  <a:tcPr/>
                </a:tc>
                <a:tc rowSpan="2">
                  <a:txBody>
                    <a:bodyPr/>
                    <a:lstStyle/>
                    <a:p>
                      <a:pPr marL="0" marR="0">
                        <a:lnSpc>
                          <a:spcPct val="107000"/>
                        </a:lnSpc>
                        <a:spcBef>
                          <a:spcPts val="0"/>
                        </a:spcBef>
                        <a:spcAft>
                          <a:spcPts val="0"/>
                        </a:spcAft>
                      </a:pPr>
                      <a:r>
                        <a:rPr lang="en-US" sz="17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Director</a:t>
                      </a:r>
                      <a:r>
                        <a:rPr lang="en-US" sz="1700"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Finance &amp; Administration</a:t>
                      </a:r>
                      <a:endParaRPr lang="en-US" sz="1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rowSpan="2">
                  <a:txBody>
                    <a:bodyPr/>
                    <a:lstStyle/>
                    <a:p>
                      <a:pPr marL="0" marR="0">
                        <a:lnSpc>
                          <a:spcPct val="107000"/>
                        </a:lnSpc>
                        <a:spcBef>
                          <a:spcPts val="0"/>
                        </a:spcBef>
                        <a:spcAft>
                          <a:spcPts val="0"/>
                        </a:spcAft>
                      </a:pP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XXX</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rowSpan="2">
                  <a:txBody>
                    <a:bodyPr/>
                    <a:lstStyle/>
                    <a:p>
                      <a:pPr marL="0" marR="0" algn="ctr">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vMerge="1">
                  <a:txBody>
                    <a:bodyPr/>
                    <a:lstStyle/>
                    <a:p>
                      <a:endParaRPr lang="en-US"/>
                    </a:p>
                  </a:txBody>
                  <a:tcPr/>
                </a:tc>
                <a:tc vMerge="1">
                  <a:txBody>
                    <a:bodyPr/>
                    <a:lstStyle/>
                    <a:p>
                      <a:endParaRPr lang="en-US"/>
                    </a:p>
                  </a:txBody>
                  <a:tcPr/>
                </a:tc>
                <a:tc vMerge="1">
                  <a:txBody>
                    <a:bodyPr/>
                    <a:lstStyle/>
                    <a:p>
                      <a:endParaRPr lang="en-US"/>
                    </a:p>
                  </a:txBody>
                  <a:tcPr/>
                </a:tc>
              </a:tr>
              <a:tr h="5845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8051" marR="78051" marT="0" marB="0"/>
                </a:tc>
              </a:tr>
            </a:tbl>
          </a:graphicData>
        </a:graphic>
      </p:graphicFrame>
    </p:spTree>
    <p:extLst>
      <p:ext uri="{BB962C8B-B14F-4D97-AF65-F5344CB8AC3E}">
        <p14:creationId xmlns:p14="http://schemas.microsoft.com/office/powerpoint/2010/main" val="2017320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812076-D319-4AF7-8B3C-0FF16C905F5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Business Botswana – SWOT</a:t>
            </a:r>
          </a:p>
        </p:txBody>
      </p:sp>
      <p:graphicFrame>
        <p:nvGraphicFramePr>
          <p:cNvPr id="8" name="Table 7">
            <a:extLst>
              <a:ext uri="{FF2B5EF4-FFF2-40B4-BE49-F238E27FC236}">
                <a16:creationId xmlns="" xmlns:a16="http://schemas.microsoft.com/office/drawing/2014/main" id="{A0EAF602-50BA-4769-9CE3-F99CEB0BE8A4}"/>
              </a:ext>
            </a:extLst>
          </p:cNvPr>
          <p:cNvGraphicFramePr>
            <a:graphicFrameLocks noGrp="1"/>
          </p:cNvGraphicFramePr>
          <p:nvPr>
            <p:extLst>
              <p:ext uri="{D42A27DB-BD31-4B8C-83A1-F6EECF244321}">
                <p14:modId xmlns:p14="http://schemas.microsoft.com/office/powerpoint/2010/main" val="2382565209"/>
              </p:ext>
            </p:extLst>
          </p:nvPr>
        </p:nvGraphicFramePr>
        <p:xfrm>
          <a:off x="1159233" y="1675227"/>
          <a:ext cx="9873533" cy="4735098"/>
        </p:xfrm>
        <a:graphic>
          <a:graphicData uri="http://schemas.openxmlformats.org/drawingml/2006/table">
            <a:tbl>
              <a:tblPr firstRow="1" firstCol="1" bandRow="1">
                <a:tableStyleId>{9D7B26C5-4107-4FEC-AEDC-1716B250A1EF}</a:tableStyleId>
              </a:tblPr>
              <a:tblGrid>
                <a:gridCol w="4840166">
                  <a:extLst>
                    <a:ext uri="{9D8B030D-6E8A-4147-A177-3AD203B41FA5}">
                      <a16:colId xmlns="" xmlns:a16="http://schemas.microsoft.com/office/drawing/2014/main" val="885789504"/>
                    </a:ext>
                  </a:extLst>
                </a:gridCol>
                <a:gridCol w="5033367">
                  <a:extLst>
                    <a:ext uri="{9D8B030D-6E8A-4147-A177-3AD203B41FA5}">
                      <a16:colId xmlns="" xmlns:a16="http://schemas.microsoft.com/office/drawing/2014/main" val="3379128741"/>
                    </a:ext>
                  </a:extLst>
                </a:gridCol>
              </a:tblGrid>
              <a:tr h="388410">
                <a:tc gridSpan="2">
                  <a:txBody>
                    <a:bodyPr/>
                    <a:lstStyle/>
                    <a:p>
                      <a:pPr algn="ctr">
                        <a:lnSpc>
                          <a:spcPct val="107000"/>
                        </a:lnSpc>
                        <a:spcAft>
                          <a:spcPts val="800"/>
                        </a:spcAft>
                      </a:pPr>
                      <a:r>
                        <a:rPr lang="en-GB" sz="1800" dirty="0">
                          <a:effectLst/>
                        </a:rPr>
                        <a:t>INTERNAL FACTORS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83695" marR="83695" marT="41847" marB="41847" anchor="ctr">
                    <a:solidFill>
                      <a:schemeClr val="accent3">
                        <a:lumMod val="20000"/>
                        <a:lumOff val="80000"/>
                      </a:schemeClr>
                    </a:solidFill>
                  </a:tcPr>
                </a:tc>
                <a:tc hMerge="1">
                  <a:txBody>
                    <a:bodyPr/>
                    <a:lstStyle/>
                    <a:p>
                      <a:endParaRPr lang="en-GB"/>
                    </a:p>
                  </a:txBody>
                  <a:tcPr/>
                </a:tc>
                <a:extLst>
                  <a:ext uri="{0D108BD9-81ED-4DB2-BD59-A6C34878D82A}">
                    <a16:rowId xmlns="" xmlns:a16="http://schemas.microsoft.com/office/drawing/2014/main" val="2990732361"/>
                  </a:ext>
                </a:extLst>
              </a:tr>
              <a:tr h="309512">
                <a:tc>
                  <a:txBody>
                    <a:bodyPr/>
                    <a:lstStyle/>
                    <a:p>
                      <a:pPr algn="ctr">
                        <a:lnSpc>
                          <a:spcPct val="107000"/>
                        </a:lnSpc>
                        <a:spcAft>
                          <a:spcPts val="800"/>
                        </a:spcAft>
                      </a:pPr>
                      <a:r>
                        <a:rPr lang="en-GB" sz="1600" dirty="0">
                          <a:solidFill>
                            <a:schemeClr val="accent1">
                              <a:lumMod val="75000"/>
                            </a:schemeClr>
                          </a:solidFill>
                          <a:effectLst/>
                        </a:rPr>
                        <a:t>STRENGTHS (+)</a:t>
                      </a:r>
                      <a:endParaRPr lang="en-GB"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nchor="ctr"/>
                </a:tc>
                <a:tc>
                  <a:txBody>
                    <a:bodyPr/>
                    <a:lstStyle/>
                    <a:p>
                      <a:pPr algn="ctr">
                        <a:lnSpc>
                          <a:spcPct val="107000"/>
                        </a:lnSpc>
                        <a:spcAft>
                          <a:spcPts val="800"/>
                        </a:spcAft>
                      </a:pPr>
                      <a:r>
                        <a:rPr lang="en-GB" sz="1600" b="1" dirty="0">
                          <a:solidFill>
                            <a:schemeClr val="accent1">
                              <a:lumMod val="75000"/>
                            </a:schemeClr>
                          </a:solidFill>
                          <a:effectLst/>
                        </a:rPr>
                        <a:t>WEAKNESSES (-)</a:t>
                      </a:r>
                      <a:endParaRPr lang="en-GB"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nchor="ctr"/>
                </a:tc>
                <a:extLst>
                  <a:ext uri="{0D108BD9-81ED-4DB2-BD59-A6C34878D82A}">
                    <a16:rowId xmlns="" xmlns:a16="http://schemas.microsoft.com/office/drawing/2014/main" val="848409795"/>
                  </a:ext>
                </a:extLst>
              </a:tr>
              <a:tr h="4037176">
                <a:tc>
                  <a:txBody>
                    <a:bodyPr/>
                    <a:lstStyle/>
                    <a:p>
                      <a:pPr marL="342900" lvl="0" indent="-342900" algn="l">
                        <a:lnSpc>
                          <a:spcPct val="107000"/>
                        </a:lnSpc>
                        <a:spcAft>
                          <a:spcPts val="0"/>
                        </a:spcAft>
                        <a:buFont typeface="Symbol" panose="05050102010706020507" pitchFamily="18" charset="2"/>
                        <a:buChar char=""/>
                      </a:pPr>
                      <a:r>
                        <a:rPr lang="en-GB" sz="1400" dirty="0">
                          <a:effectLst/>
                        </a:rPr>
                        <a:t>Respected Policy Advocacy role</a:t>
                      </a:r>
                    </a:p>
                    <a:p>
                      <a:pPr marL="342900" lvl="0" indent="-342900" algn="l">
                        <a:lnSpc>
                          <a:spcPct val="107000"/>
                        </a:lnSpc>
                        <a:spcAft>
                          <a:spcPts val="0"/>
                        </a:spcAft>
                        <a:buFont typeface="Symbol" panose="05050102010706020507" pitchFamily="18" charset="2"/>
                        <a:buChar char=""/>
                      </a:pPr>
                      <a:r>
                        <a:rPr lang="en-GB" sz="1400" dirty="0">
                          <a:effectLst/>
                        </a:rPr>
                        <a:t>Good physical infrastructure and location</a:t>
                      </a:r>
                    </a:p>
                    <a:p>
                      <a:pPr marL="342900" lvl="0" indent="-342900" algn="l">
                        <a:lnSpc>
                          <a:spcPct val="107000"/>
                        </a:lnSpc>
                        <a:spcAft>
                          <a:spcPts val="0"/>
                        </a:spcAft>
                        <a:buFont typeface="Symbol" panose="05050102010706020507" pitchFamily="18" charset="2"/>
                        <a:buChar char=""/>
                      </a:pPr>
                      <a:r>
                        <a:rPr lang="en-GB" sz="1400" dirty="0">
                          <a:effectLst/>
                        </a:rPr>
                        <a:t>Dedicated staff members</a:t>
                      </a:r>
                    </a:p>
                    <a:p>
                      <a:pPr marL="342900" lvl="0" indent="-342900" algn="l">
                        <a:lnSpc>
                          <a:spcPct val="107000"/>
                        </a:lnSpc>
                        <a:spcAft>
                          <a:spcPts val="0"/>
                        </a:spcAft>
                        <a:buFont typeface="Symbol" panose="05050102010706020507" pitchFamily="18" charset="2"/>
                        <a:buChar char=""/>
                      </a:pPr>
                      <a:r>
                        <a:rPr lang="en-GB" sz="1400" dirty="0">
                          <a:effectLst/>
                        </a:rPr>
                        <a:t>Goodwill, good relationship with Government</a:t>
                      </a:r>
                    </a:p>
                    <a:p>
                      <a:pPr marL="342900" lvl="0" indent="-342900" algn="l">
                        <a:lnSpc>
                          <a:spcPct val="107000"/>
                        </a:lnSpc>
                        <a:spcAft>
                          <a:spcPts val="0"/>
                        </a:spcAft>
                        <a:buFont typeface="Symbol" panose="05050102010706020507" pitchFamily="18" charset="2"/>
                        <a:buChar char=""/>
                      </a:pPr>
                      <a:r>
                        <a:rPr lang="en-GB" sz="1400" dirty="0">
                          <a:effectLst/>
                        </a:rPr>
                        <a:t>Only recognized employer organization &amp; Chamber of Commerce </a:t>
                      </a:r>
                    </a:p>
                    <a:p>
                      <a:pPr marL="342900" lvl="0" indent="-342900" algn="l">
                        <a:lnSpc>
                          <a:spcPct val="107000"/>
                        </a:lnSpc>
                        <a:spcAft>
                          <a:spcPts val="0"/>
                        </a:spcAft>
                        <a:buFont typeface="Symbol" panose="05050102010706020507" pitchFamily="18" charset="2"/>
                        <a:buChar char=""/>
                      </a:pPr>
                      <a:r>
                        <a:rPr lang="en-GB" sz="1400" dirty="0">
                          <a:effectLst/>
                        </a:rPr>
                        <a:t>Valuable Resources: in terms of human &amp; assets</a:t>
                      </a:r>
                    </a:p>
                    <a:p>
                      <a:pPr marL="342900" lvl="0" indent="-342900" algn="l">
                        <a:lnSpc>
                          <a:spcPct val="107000"/>
                        </a:lnSpc>
                        <a:spcAft>
                          <a:spcPts val="0"/>
                        </a:spcAft>
                        <a:buFont typeface="Symbol" panose="05050102010706020507" pitchFamily="18" charset="2"/>
                        <a:buChar char=""/>
                      </a:pPr>
                      <a:r>
                        <a:rPr lang="en-GB" sz="1400" dirty="0">
                          <a:effectLst/>
                        </a:rPr>
                        <a:t>Qualified professionals with strong experience, knowledge on the ground</a:t>
                      </a:r>
                    </a:p>
                    <a:p>
                      <a:pPr marL="342900" lvl="0" indent="-342900" algn="l">
                        <a:lnSpc>
                          <a:spcPct val="107000"/>
                        </a:lnSpc>
                        <a:spcAft>
                          <a:spcPts val="0"/>
                        </a:spcAft>
                        <a:buFont typeface="Symbol" panose="05050102010706020507" pitchFamily="18" charset="2"/>
                        <a:buChar char=""/>
                      </a:pPr>
                      <a:r>
                        <a:rPr lang="en-GB" sz="1400" dirty="0">
                          <a:effectLst/>
                        </a:rPr>
                        <a:t>National geographical coverage</a:t>
                      </a:r>
                    </a:p>
                    <a:p>
                      <a:pPr marL="342900" lvl="0" indent="-342900" algn="l">
                        <a:lnSpc>
                          <a:spcPct val="107000"/>
                        </a:lnSpc>
                        <a:spcAft>
                          <a:spcPts val="0"/>
                        </a:spcAft>
                        <a:buFont typeface="Symbol" panose="05050102010706020507" pitchFamily="18" charset="2"/>
                        <a:buChar char=""/>
                      </a:pPr>
                      <a:r>
                        <a:rPr lang="en-GB" sz="1400" dirty="0">
                          <a:effectLst/>
                        </a:rPr>
                        <a:t>Multi-sectoral membership</a:t>
                      </a:r>
                    </a:p>
                    <a:p>
                      <a:pPr marL="342900" lvl="0" indent="-342900" algn="l">
                        <a:lnSpc>
                          <a:spcPct val="107000"/>
                        </a:lnSpc>
                        <a:spcAft>
                          <a:spcPts val="0"/>
                        </a:spcAft>
                        <a:buFont typeface="Symbol" panose="05050102010706020507" pitchFamily="18" charset="2"/>
                        <a:buChar char=""/>
                      </a:pPr>
                      <a:r>
                        <a:rPr lang="en-GB" sz="1400" dirty="0">
                          <a:effectLst/>
                        </a:rPr>
                        <a:t>An established forum for working with government to improve the business environment</a:t>
                      </a:r>
                    </a:p>
                    <a:p>
                      <a:pPr marL="342900" lvl="0" indent="-342900" algn="l">
                        <a:lnSpc>
                          <a:spcPct val="107000"/>
                        </a:lnSpc>
                        <a:spcAft>
                          <a:spcPts val="0"/>
                        </a:spcAft>
                        <a:buFont typeface="Symbol" panose="05050102010706020507" pitchFamily="18" charset="2"/>
                        <a:buChar char=""/>
                      </a:pPr>
                      <a:r>
                        <a:rPr lang="en-GB" sz="1400" dirty="0">
                          <a:effectLst/>
                        </a:rPr>
                        <a:t>The champion for a thriving business environment (represents all sectors)</a:t>
                      </a:r>
                    </a:p>
                    <a:p>
                      <a:pPr marL="342900" lvl="0" indent="-342900" algn="l">
                        <a:lnSpc>
                          <a:spcPct val="107000"/>
                        </a:lnSpc>
                        <a:spcAft>
                          <a:spcPts val="0"/>
                        </a:spcAft>
                        <a:buFont typeface="Symbol" panose="05050102010706020507" pitchFamily="18" charset="2"/>
                        <a:buChar char=""/>
                      </a:pPr>
                      <a:r>
                        <a:rPr lang="en-GB" sz="1400" dirty="0">
                          <a:effectLst/>
                        </a:rPr>
                        <a:t>Recognized by Government as the sole voice of business</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tc>
                <a:tc>
                  <a:txBody>
                    <a:bodyPr/>
                    <a:lstStyle/>
                    <a:p>
                      <a:pPr marL="685800" lvl="1" indent="-228600" algn="l">
                        <a:lnSpc>
                          <a:spcPct val="107000"/>
                        </a:lnSpc>
                        <a:spcAft>
                          <a:spcPts val="0"/>
                        </a:spcAft>
                        <a:buFont typeface="Symbol" panose="05050102010706020507" pitchFamily="18" charset="2"/>
                        <a:buChar char=""/>
                      </a:pPr>
                      <a:r>
                        <a:rPr lang="en-GB" sz="1400" dirty="0">
                          <a:effectLst/>
                        </a:rPr>
                        <a:t>Governance issues</a:t>
                      </a:r>
                    </a:p>
                    <a:p>
                      <a:pPr marL="685800" lvl="1" indent="-228600" algn="l">
                        <a:lnSpc>
                          <a:spcPct val="107000"/>
                        </a:lnSpc>
                        <a:spcAft>
                          <a:spcPts val="0"/>
                        </a:spcAft>
                        <a:buFont typeface="Symbol" panose="05050102010706020507" pitchFamily="18" charset="2"/>
                        <a:buChar char=""/>
                      </a:pPr>
                      <a:r>
                        <a:rPr lang="en-GB" sz="1400" dirty="0">
                          <a:effectLst/>
                        </a:rPr>
                        <a:t>Weak Financial situation</a:t>
                      </a:r>
                    </a:p>
                    <a:p>
                      <a:pPr marL="685800" lvl="1" indent="-228600" algn="l">
                        <a:lnSpc>
                          <a:spcPct val="107000"/>
                        </a:lnSpc>
                        <a:spcAft>
                          <a:spcPts val="0"/>
                        </a:spcAft>
                        <a:buFont typeface="Symbol" panose="05050102010706020507" pitchFamily="18" charset="2"/>
                        <a:buChar char=""/>
                      </a:pPr>
                      <a:r>
                        <a:rPr lang="en-GB" sz="1400" dirty="0">
                          <a:effectLst/>
                        </a:rPr>
                        <a:t>Limited Human Resource capabilities</a:t>
                      </a:r>
                    </a:p>
                    <a:p>
                      <a:pPr marL="685800" lvl="1" indent="-228600" algn="l">
                        <a:lnSpc>
                          <a:spcPct val="107000"/>
                        </a:lnSpc>
                        <a:spcAft>
                          <a:spcPts val="0"/>
                        </a:spcAft>
                        <a:buFont typeface="Symbol" panose="05050102010706020507" pitchFamily="18" charset="2"/>
                        <a:buChar char=""/>
                      </a:pPr>
                      <a:r>
                        <a:rPr lang="en-GB" sz="1400" dirty="0">
                          <a:effectLst/>
                        </a:rPr>
                        <a:t>Weak Value proposition</a:t>
                      </a:r>
                    </a:p>
                    <a:p>
                      <a:pPr marL="685800" lvl="1" indent="-228600" algn="l">
                        <a:lnSpc>
                          <a:spcPct val="107000"/>
                        </a:lnSpc>
                        <a:spcAft>
                          <a:spcPts val="0"/>
                        </a:spcAft>
                        <a:buFont typeface="Symbol" panose="05050102010706020507" pitchFamily="18" charset="2"/>
                        <a:buChar char=""/>
                      </a:pPr>
                      <a:r>
                        <a:rPr lang="en-GB" sz="1400" dirty="0">
                          <a:effectLst/>
                        </a:rPr>
                        <a:t>Member attribution</a:t>
                      </a:r>
                    </a:p>
                    <a:p>
                      <a:pPr marL="685800" lvl="1" indent="-228600" algn="l">
                        <a:lnSpc>
                          <a:spcPct val="107000"/>
                        </a:lnSpc>
                        <a:spcAft>
                          <a:spcPts val="0"/>
                        </a:spcAft>
                        <a:buFont typeface="Symbol" panose="05050102010706020507" pitchFamily="18" charset="2"/>
                        <a:buChar char=""/>
                      </a:pPr>
                      <a:r>
                        <a:rPr lang="en-GB" sz="1400" dirty="0">
                          <a:effectLst/>
                        </a:rPr>
                        <a:t>Weak leadership (no strategic guidance)</a:t>
                      </a:r>
                    </a:p>
                    <a:p>
                      <a:pPr marL="685800" lvl="1" indent="-228600" algn="l">
                        <a:lnSpc>
                          <a:spcPct val="107000"/>
                        </a:lnSpc>
                        <a:spcAft>
                          <a:spcPts val="0"/>
                        </a:spcAft>
                        <a:buFont typeface="Symbol" panose="05050102010706020507" pitchFamily="18" charset="2"/>
                        <a:buChar char=""/>
                      </a:pPr>
                      <a:r>
                        <a:rPr lang="en-GB" sz="1400" dirty="0">
                          <a:effectLst/>
                        </a:rPr>
                        <a:t>Declining staff’s morale and motivation</a:t>
                      </a:r>
                    </a:p>
                    <a:p>
                      <a:pPr marL="685800" lvl="1" indent="-228600" algn="l">
                        <a:lnSpc>
                          <a:spcPct val="107000"/>
                        </a:lnSpc>
                        <a:spcAft>
                          <a:spcPts val="0"/>
                        </a:spcAft>
                        <a:buFont typeface="Symbol" panose="05050102010706020507" pitchFamily="18" charset="2"/>
                        <a:buChar char=""/>
                      </a:pPr>
                      <a:r>
                        <a:rPr lang="en-GB" sz="1400" dirty="0">
                          <a:effectLst/>
                        </a:rPr>
                        <a:t>Unclear process &amp; procedures</a:t>
                      </a:r>
                    </a:p>
                    <a:p>
                      <a:pPr marL="685800" lvl="1" indent="-228600" algn="l">
                        <a:lnSpc>
                          <a:spcPct val="107000"/>
                        </a:lnSpc>
                        <a:spcAft>
                          <a:spcPts val="0"/>
                        </a:spcAft>
                        <a:buFont typeface="Symbol" panose="05050102010706020507" pitchFamily="18" charset="2"/>
                        <a:buChar char=""/>
                      </a:pPr>
                      <a:r>
                        <a:rPr lang="en-GB" sz="1400" dirty="0">
                          <a:effectLst/>
                        </a:rPr>
                        <a:t>A poor documentation of achievements</a:t>
                      </a:r>
                    </a:p>
                    <a:p>
                      <a:pPr marL="685800" lvl="1" indent="-228600" algn="l">
                        <a:lnSpc>
                          <a:spcPct val="107000"/>
                        </a:lnSpc>
                        <a:spcAft>
                          <a:spcPts val="0"/>
                        </a:spcAft>
                        <a:buFont typeface="Symbol" panose="05050102010706020507" pitchFamily="18" charset="2"/>
                        <a:buChar char=""/>
                      </a:pPr>
                      <a:r>
                        <a:rPr lang="en-GB" sz="1400" dirty="0">
                          <a:effectLst/>
                        </a:rPr>
                        <a:t>Clash of governance roles &amp; responsibilities</a:t>
                      </a:r>
                    </a:p>
                    <a:p>
                      <a:pPr marL="685800" lvl="1" indent="-228600" algn="l">
                        <a:lnSpc>
                          <a:spcPct val="107000"/>
                        </a:lnSpc>
                        <a:spcAft>
                          <a:spcPts val="0"/>
                        </a:spcAft>
                        <a:buFont typeface="Symbol" panose="05050102010706020507" pitchFamily="18" charset="2"/>
                        <a:buChar char=""/>
                      </a:pPr>
                      <a:r>
                        <a:rPr lang="en-GB" sz="1400" dirty="0">
                          <a:effectLst/>
                        </a:rPr>
                        <a:t>Inability to present a simple and consistent message about why it exists</a:t>
                      </a:r>
                    </a:p>
                    <a:p>
                      <a:pPr marL="685800" lvl="1" indent="-228600" algn="l">
                        <a:lnSpc>
                          <a:spcPct val="107000"/>
                        </a:lnSpc>
                        <a:spcAft>
                          <a:spcPts val="0"/>
                        </a:spcAft>
                        <a:buFont typeface="Symbol" panose="05050102010706020507" pitchFamily="18" charset="2"/>
                        <a:buChar char=""/>
                      </a:pPr>
                      <a:r>
                        <a:rPr lang="en-GB" sz="1400" dirty="0">
                          <a:effectLst/>
                        </a:rPr>
                        <a:t>Low visibility-absence of a communication strategy</a:t>
                      </a:r>
                    </a:p>
                    <a:p>
                      <a:pPr marL="685800" lvl="1" indent="-228600" algn="l">
                        <a:lnSpc>
                          <a:spcPct val="107000"/>
                        </a:lnSpc>
                        <a:spcAft>
                          <a:spcPts val="0"/>
                        </a:spcAft>
                        <a:buFont typeface="Symbol" panose="05050102010706020507" pitchFamily="18" charset="2"/>
                        <a:buChar char=""/>
                      </a:pPr>
                      <a:r>
                        <a:rPr lang="en-GB" sz="1400" dirty="0">
                          <a:effectLst/>
                        </a:rPr>
                        <a:t>Inability to attract adequate financial support for its work</a:t>
                      </a:r>
                    </a:p>
                    <a:p>
                      <a:pPr marL="685800" lvl="1" indent="-228600" algn="l">
                        <a:lnSpc>
                          <a:spcPct val="107000"/>
                        </a:lnSpc>
                        <a:spcAft>
                          <a:spcPts val="0"/>
                        </a:spcAft>
                        <a:buFont typeface="Symbol" panose="05050102010706020507" pitchFamily="18" charset="2"/>
                        <a:buChar char=""/>
                      </a:pPr>
                      <a:r>
                        <a:rPr lang="en-GB" sz="1400" dirty="0">
                          <a:effectLst/>
                        </a:rPr>
                        <a:t>Absence of a proper M &amp; E framework</a:t>
                      </a:r>
                    </a:p>
                    <a:p>
                      <a:pPr marL="685800" lvl="1" indent="-228600" algn="l">
                        <a:lnSpc>
                          <a:spcPct val="107000"/>
                        </a:lnSpc>
                        <a:spcAft>
                          <a:spcPts val="0"/>
                        </a:spcAft>
                        <a:buFont typeface="Symbol" panose="05050102010706020507" pitchFamily="18" charset="2"/>
                        <a:buChar char=""/>
                      </a:pPr>
                      <a:r>
                        <a:rPr lang="en-GB" sz="1400" dirty="0">
                          <a:effectLst/>
                        </a:rPr>
                        <a:t>Low international footprint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tc>
                <a:extLst>
                  <a:ext uri="{0D108BD9-81ED-4DB2-BD59-A6C34878D82A}">
                    <a16:rowId xmlns="" xmlns:a16="http://schemas.microsoft.com/office/drawing/2014/main" val="2448572518"/>
                  </a:ext>
                </a:extLst>
              </a:tr>
            </a:tbl>
          </a:graphicData>
        </a:graphic>
      </p:graphicFrame>
    </p:spTree>
    <p:extLst>
      <p:ext uri="{BB962C8B-B14F-4D97-AF65-F5344CB8AC3E}">
        <p14:creationId xmlns:p14="http://schemas.microsoft.com/office/powerpoint/2010/main" val="148729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812076-D319-4AF7-8B3C-0FF16C905F55}"/>
              </a:ext>
            </a:extLst>
          </p:cNvPr>
          <p:cNvSpPr>
            <a:spLocks noGrp="1"/>
          </p:cNvSpPr>
          <p:nvPr>
            <p:ph type="title"/>
          </p:nvPr>
        </p:nvSpPr>
        <p:spPr>
          <a:xfrm>
            <a:off x="585107" y="651752"/>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Business Botswana - SWOT  (</a:t>
            </a:r>
            <a:r>
              <a:rPr lang="en-US" sz="3200" b="1" kern="1200" dirty="0" err="1">
                <a:solidFill>
                  <a:schemeClr val="bg1"/>
                </a:solidFill>
                <a:latin typeface="+mj-lt"/>
                <a:ea typeface="+mj-ea"/>
                <a:cs typeface="+mj-cs"/>
              </a:rPr>
              <a:t>Ctd</a:t>
            </a:r>
            <a:r>
              <a:rPr lang="en-US" sz="3200" b="1" kern="1200" dirty="0">
                <a:solidFill>
                  <a:schemeClr val="bg1"/>
                </a:solidFill>
                <a:latin typeface="+mj-lt"/>
                <a:ea typeface="+mj-ea"/>
                <a:cs typeface="+mj-cs"/>
              </a:rPr>
              <a:t>)</a:t>
            </a:r>
          </a:p>
        </p:txBody>
      </p:sp>
      <p:graphicFrame>
        <p:nvGraphicFramePr>
          <p:cNvPr id="8" name="Table 7">
            <a:extLst>
              <a:ext uri="{FF2B5EF4-FFF2-40B4-BE49-F238E27FC236}">
                <a16:creationId xmlns="" xmlns:a16="http://schemas.microsoft.com/office/drawing/2014/main" id="{A0EAF602-50BA-4769-9CE3-F99CEB0BE8A4}"/>
              </a:ext>
            </a:extLst>
          </p:cNvPr>
          <p:cNvGraphicFramePr>
            <a:graphicFrameLocks noGrp="1"/>
          </p:cNvGraphicFramePr>
          <p:nvPr>
            <p:extLst>
              <p:ext uri="{D42A27DB-BD31-4B8C-83A1-F6EECF244321}">
                <p14:modId xmlns:p14="http://schemas.microsoft.com/office/powerpoint/2010/main" val="850329858"/>
              </p:ext>
            </p:extLst>
          </p:nvPr>
        </p:nvGraphicFramePr>
        <p:xfrm>
          <a:off x="828676" y="1560926"/>
          <a:ext cx="10232666" cy="5201824"/>
        </p:xfrm>
        <a:graphic>
          <a:graphicData uri="http://schemas.openxmlformats.org/drawingml/2006/table">
            <a:tbl>
              <a:tblPr firstRow="1" firstCol="1" bandRow="1">
                <a:tableStyleId>{9D7B26C5-4107-4FEC-AEDC-1716B250A1EF}</a:tableStyleId>
              </a:tblPr>
              <a:tblGrid>
                <a:gridCol w="5200649">
                  <a:extLst>
                    <a:ext uri="{9D8B030D-6E8A-4147-A177-3AD203B41FA5}">
                      <a16:colId xmlns="" xmlns:a16="http://schemas.microsoft.com/office/drawing/2014/main" val="885789504"/>
                    </a:ext>
                  </a:extLst>
                </a:gridCol>
                <a:gridCol w="5032017">
                  <a:extLst>
                    <a:ext uri="{9D8B030D-6E8A-4147-A177-3AD203B41FA5}">
                      <a16:colId xmlns="" xmlns:a16="http://schemas.microsoft.com/office/drawing/2014/main" val="3379128741"/>
                    </a:ext>
                  </a:extLst>
                </a:gridCol>
              </a:tblGrid>
              <a:tr h="421196">
                <a:tc gridSpan="2">
                  <a:txBody>
                    <a:bodyPr/>
                    <a:lstStyle/>
                    <a:p>
                      <a:pPr algn="ctr">
                        <a:lnSpc>
                          <a:spcPct val="107000"/>
                        </a:lnSpc>
                        <a:spcAft>
                          <a:spcPts val="800"/>
                        </a:spcAft>
                      </a:pPr>
                      <a:r>
                        <a:rPr lang="en-GB" sz="1800" dirty="0">
                          <a:effectLst/>
                        </a:rPr>
                        <a:t>EXTERNAL FACTORS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83695" marR="83695" marT="41847" marB="41847" anchor="ctr">
                    <a:solidFill>
                      <a:schemeClr val="accent3">
                        <a:lumMod val="20000"/>
                        <a:lumOff val="80000"/>
                      </a:schemeClr>
                    </a:solidFill>
                  </a:tcPr>
                </a:tc>
                <a:tc hMerge="1">
                  <a:txBody>
                    <a:bodyPr/>
                    <a:lstStyle/>
                    <a:p>
                      <a:endParaRPr lang="en-GB"/>
                    </a:p>
                  </a:txBody>
                  <a:tcPr/>
                </a:tc>
                <a:extLst>
                  <a:ext uri="{0D108BD9-81ED-4DB2-BD59-A6C34878D82A}">
                    <a16:rowId xmlns="" xmlns:a16="http://schemas.microsoft.com/office/drawing/2014/main" val="2990732361"/>
                  </a:ext>
                </a:extLst>
              </a:tr>
              <a:tr h="335638">
                <a:tc>
                  <a:txBody>
                    <a:bodyPr/>
                    <a:lstStyle/>
                    <a:p>
                      <a:pPr algn="ctr">
                        <a:lnSpc>
                          <a:spcPct val="107000"/>
                        </a:lnSpc>
                        <a:spcAft>
                          <a:spcPts val="800"/>
                        </a:spcAft>
                      </a:pPr>
                      <a:r>
                        <a:rPr lang="en-GB" sz="1600" dirty="0">
                          <a:solidFill>
                            <a:schemeClr val="accent1">
                              <a:lumMod val="75000"/>
                            </a:schemeClr>
                          </a:solidFill>
                          <a:effectLst/>
                        </a:rPr>
                        <a:t>OPPORTUNITIES (+)</a:t>
                      </a:r>
                      <a:endParaRPr lang="en-GB"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nchor="ctr"/>
                </a:tc>
                <a:tc>
                  <a:txBody>
                    <a:bodyPr/>
                    <a:lstStyle/>
                    <a:p>
                      <a:pPr algn="ctr">
                        <a:lnSpc>
                          <a:spcPct val="107000"/>
                        </a:lnSpc>
                        <a:spcAft>
                          <a:spcPts val="800"/>
                        </a:spcAft>
                      </a:pPr>
                      <a:r>
                        <a:rPr lang="en-GB" sz="1600" b="1" dirty="0">
                          <a:solidFill>
                            <a:schemeClr val="accent1">
                              <a:lumMod val="75000"/>
                            </a:schemeClr>
                          </a:solidFill>
                          <a:effectLst/>
                        </a:rPr>
                        <a:t>THREATS (-)</a:t>
                      </a:r>
                      <a:endParaRPr lang="en-GB"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nchor="ctr"/>
                </a:tc>
                <a:extLst>
                  <a:ext uri="{0D108BD9-81ED-4DB2-BD59-A6C34878D82A}">
                    <a16:rowId xmlns="" xmlns:a16="http://schemas.microsoft.com/office/drawing/2014/main" val="848409795"/>
                  </a:ext>
                </a:extLst>
              </a:tr>
              <a:tr h="4444990">
                <a:tc>
                  <a:txBody>
                    <a:bodyPr/>
                    <a:lstStyle/>
                    <a:p>
                      <a:pPr marL="171450" lvl="0" indent="-171450" algn="l">
                        <a:lnSpc>
                          <a:spcPct val="107000"/>
                        </a:lnSpc>
                        <a:spcAft>
                          <a:spcPts val="0"/>
                        </a:spcAft>
                        <a:buFont typeface="Arial" panose="020B0604020202020204" pitchFamily="34" charset="0"/>
                        <a:buChar char="•"/>
                      </a:pPr>
                      <a:r>
                        <a:rPr lang="en-GB" sz="1400" b="0" dirty="0">
                          <a:effectLst/>
                        </a:rPr>
                        <a:t>New Opportunities under NDP-11</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Potential funding from government</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Collaborative Partnerships</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Improved government regulations</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Growth of Membership, multi-sectoral and multi-disciplinary  </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Change in Presidency:  as VP friendly towards investors/expected relaxation of permits regime</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Secretariat as SPSF, being recognized at regional level</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Mandatory membership</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Understanding and appreciation of BB’s role by the public</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New organization and governance structures</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Goodwill by sponsors (finances + technical)</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Government’s willingness to consult the private sector on business regulations</a:t>
                      </a:r>
                      <a:endParaRPr lang="en-GB" sz="1600" b="0" dirty="0">
                        <a:effectLst/>
                      </a:endParaRPr>
                    </a:p>
                    <a:p>
                      <a:pPr marL="171450" lvl="0" indent="-171450" algn="l">
                        <a:lnSpc>
                          <a:spcPct val="107000"/>
                        </a:lnSpc>
                        <a:spcAft>
                          <a:spcPts val="0"/>
                        </a:spcAft>
                        <a:buFont typeface="Arial" panose="020B0604020202020204" pitchFamily="34" charset="0"/>
                        <a:buChar char="•"/>
                      </a:pPr>
                      <a:r>
                        <a:rPr lang="en-GB" sz="1400" b="0" dirty="0">
                          <a:effectLst/>
                        </a:rPr>
                        <a:t>New attributes and services </a:t>
                      </a:r>
                      <a:r>
                        <a:rPr lang="en-GB" sz="1400" b="0" dirty="0" err="1">
                          <a:effectLst/>
                        </a:rPr>
                        <a:t>e.g</a:t>
                      </a:r>
                      <a:r>
                        <a:rPr lang="en-GB" sz="1400" b="0" dirty="0">
                          <a:effectLst/>
                        </a:rPr>
                        <a:t> attracting FDI and export promotion, promoting PPP</a:t>
                      </a:r>
                    </a:p>
                    <a:p>
                      <a:pPr marL="171450" lvl="0" indent="-171450" algn="l">
                        <a:lnSpc>
                          <a:spcPct val="107000"/>
                        </a:lnSpc>
                        <a:spcAft>
                          <a:spcPts val="0"/>
                        </a:spcAft>
                        <a:buFont typeface="Arial" panose="020B0604020202020204" pitchFamily="34" charset="0"/>
                        <a:buChar char="•"/>
                      </a:pPr>
                      <a:r>
                        <a:rPr lang="en-GB" sz="1400" b="0" dirty="0">
                          <a:effectLst/>
                        </a:rPr>
                        <a:t>Improvement /enhancing of Botswana’s Ease of Doing Business index and other international indices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tc>
                <a:tc>
                  <a:txBody>
                    <a:bodyPr/>
                    <a:lstStyle/>
                    <a:p>
                      <a:pPr marL="342900" lvl="0" indent="-342900" algn="l">
                        <a:lnSpc>
                          <a:spcPct val="107000"/>
                        </a:lnSpc>
                        <a:spcAft>
                          <a:spcPts val="0"/>
                        </a:spcAft>
                        <a:buFont typeface="Symbol" panose="05050102010706020507" pitchFamily="18" charset="2"/>
                        <a:buChar char=""/>
                      </a:pPr>
                      <a:r>
                        <a:rPr lang="en-GB" sz="1400" b="1" dirty="0">
                          <a:effectLst/>
                        </a:rPr>
                        <a:t>Proliferation of Associations and Chambers of Commerce and Industry</a:t>
                      </a:r>
                    </a:p>
                    <a:p>
                      <a:pPr marL="342900" lvl="0" indent="-342900" algn="l">
                        <a:lnSpc>
                          <a:spcPct val="107000"/>
                        </a:lnSpc>
                        <a:spcAft>
                          <a:spcPts val="0"/>
                        </a:spcAft>
                        <a:buFont typeface="Symbol" panose="05050102010706020507" pitchFamily="18" charset="2"/>
                        <a:buChar char=""/>
                      </a:pPr>
                      <a:r>
                        <a:rPr lang="en-GB" sz="1400" b="1" dirty="0">
                          <a:effectLst/>
                        </a:rPr>
                        <a:t>Loss of members</a:t>
                      </a:r>
                    </a:p>
                    <a:p>
                      <a:pPr marL="342900" lvl="0" indent="-342900" algn="l">
                        <a:lnSpc>
                          <a:spcPct val="107000"/>
                        </a:lnSpc>
                        <a:spcAft>
                          <a:spcPts val="0"/>
                        </a:spcAft>
                        <a:buFont typeface="Symbol" panose="05050102010706020507" pitchFamily="18" charset="2"/>
                        <a:buChar char=""/>
                      </a:pPr>
                      <a:r>
                        <a:rPr lang="en-GB" sz="1400" b="1" dirty="0">
                          <a:effectLst/>
                        </a:rPr>
                        <a:t>Financial worries</a:t>
                      </a:r>
                    </a:p>
                    <a:p>
                      <a:pPr marL="342900" lvl="0" indent="-342900" algn="l">
                        <a:lnSpc>
                          <a:spcPct val="107000"/>
                        </a:lnSpc>
                        <a:spcAft>
                          <a:spcPts val="0"/>
                        </a:spcAft>
                        <a:buFont typeface="Symbol" panose="05050102010706020507" pitchFamily="18" charset="2"/>
                        <a:buChar char=""/>
                      </a:pPr>
                      <a:r>
                        <a:rPr lang="en-GB" sz="1400" b="1" dirty="0">
                          <a:effectLst/>
                        </a:rPr>
                        <a:t>Loss of Relevance </a:t>
                      </a:r>
                    </a:p>
                    <a:p>
                      <a:pPr marL="342900" lvl="0" indent="-342900" algn="l">
                        <a:lnSpc>
                          <a:spcPct val="107000"/>
                        </a:lnSpc>
                        <a:spcAft>
                          <a:spcPts val="0"/>
                        </a:spcAft>
                        <a:buFont typeface="Symbol" panose="05050102010706020507" pitchFamily="18" charset="2"/>
                        <a:buChar char=""/>
                      </a:pPr>
                      <a:r>
                        <a:rPr lang="en-GB" sz="1400" b="1" dirty="0">
                          <a:effectLst/>
                        </a:rPr>
                        <a:t>Collapse of the structure of dialogue with Government (HLCC, SLCC, &amp; LLCC)</a:t>
                      </a:r>
                    </a:p>
                    <a:p>
                      <a:pPr marL="342900" lvl="0" indent="-342900" algn="l">
                        <a:lnSpc>
                          <a:spcPct val="107000"/>
                        </a:lnSpc>
                        <a:spcAft>
                          <a:spcPts val="0"/>
                        </a:spcAft>
                        <a:buFont typeface="Symbol" panose="05050102010706020507" pitchFamily="18" charset="2"/>
                        <a:buChar char=""/>
                      </a:pPr>
                      <a:r>
                        <a:rPr lang="en-GB" sz="1400" b="1" dirty="0">
                          <a:effectLst/>
                        </a:rPr>
                        <a:t>Exorbitant cost of accreditation with BQA for training courses</a:t>
                      </a:r>
                    </a:p>
                    <a:p>
                      <a:pPr marL="342900" lvl="0" indent="-342900" algn="l">
                        <a:lnSpc>
                          <a:spcPct val="107000"/>
                        </a:lnSpc>
                        <a:spcAft>
                          <a:spcPts val="0"/>
                        </a:spcAft>
                        <a:buFont typeface="Symbol" panose="05050102010706020507" pitchFamily="18" charset="2"/>
                        <a:buChar char=""/>
                      </a:pPr>
                      <a:r>
                        <a:rPr lang="en-GB" sz="1400" b="1" dirty="0">
                          <a:effectLst/>
                        </a:rPr>
                        <a:t>Poor public perception of BB role in the business environment</a:t>
                      </a:r>
                    </a:p>
                    <a:p>
                      <a:pPr marL="342900" lvl="0" indent="-342900" algn="l">
                        <a:lnSpc>
                          <a:spcPct val="107000"/>
                        </a:lnSpc>
                        <a:spcAft>
                          <a:spcPts val="0"/>
                        </a:spcAft>
                        <a:buFont typeface="Symbol" panose="05050102010706020507" pitchFamily="18" charset="2"/>
                        <a:buChar char=""/>
                      </a:pPr>
                      <a:r>
                        <a:rPr lang="en-GB" sz="1400" b="1" dirty="0">
                          <a:effectLst/>
                        </a:rPr>
                        <a:t>Loss of goodwill by government and members </a:t>
                      </a:r>
                    </a:p>
                    <a:p>
                      <a:pPr marL="342900" lvl="0" indent="-342900" algn="l">
                        <a:lnSpc>
                          <a:spcPct val="107000"/>
                        </a:lnSpc>
                        <a:spcAft>
                          <a:spcPts val="0"/>
                        </a:spcAft>
                        <a:buFont typeface="Symbol" panose="05050102010706020507" pitchFamily="18" charset="2"/>
                        <a:buChar char=""/>
                      </a:pPr>
                      <a:r>
                        <a:rPr lang="en-GB" sz="1400" b="1" dirty="0">
                          <a:effectLst/>
                        </a:rPr>
                        <a:t>Establishment of sectoral associations with similar objectives</a:t>
                      </a:r>
                    </a:p>
                    <a:p>
                      <a:pPr marL="342900" lvl="0" indent="-342900" algn="l">
                        <a:lnSpc>
                          <a:spcPct val="107000"/>
                        </a:lnSpc>
                        <a:spcAft>
                          <a:spcPts val="0"/>
                        </a:spcAft>
                        <a:buFont typeface="Symbol" panose="05050102010706020507" pitchFamily="18" charset="2"/>
                        <a:buChar char=""/>
                      </a:pPr>
                      <a:r>
                        <a:rPr lang="en-GB" sz="1400" b="1" dirty="0">
                          <a:effectLst/>
                        </a:rPr>
                        <a:t>Lack of common effort to demonstrate the membership benefits</a:t>
                      </a:r>
                    </a:p>
                    <a:p>
                      <a:pPr marL="342900" lvl="0" indent="-342900" algn="l">
                        <a:lnSpc>
                          <a:spcPct val="107000"/>
                        </a:lnSpc>
                        <a:spcAft>
                          <a:spcPts val="0"/>
                        </a:spcAft>
                        <a:buFont typeface="Symbol" panose="05050102010706020507" pitchFamily="18" charset="2"/>
                        <a:buChar char=""/>
                      </a:pPr>
                      <a:r>
                        <a:rPr lang="en-GB" sz="1400" b="1" dirty="0">
                          <a:effectLst/>
                        </a:rPr>
                        <a:t>Slow diversification (leads to slow economic growth)</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746" marR="55746" marT="0" marB="0"/>
                </a:tc>
                <a:extLst>
                  <a:ext uri="{0D108BD9-81ED-4DB2-BD59-A6C34878D82A}">
                    <a16:rowId xmlns="" xmlns:a16="http://schemas.microsoft.com/office/drawing/2014/main" val="2448572518"/>
                  </a:ext>
                </a:extLst>
              </a:tr>
            </a:tbl>
          </a:graphicData>
        </a:graphic>
      </p:graphicFrame>
    </p:spTree>
    <p:extLst>
      <p:ext uri="{BB962C8B-B14F-4D97-AF65-F5344CB8AC3E}">
        <p14:creationId xmlns:p14="http://schemas.microsoft.com/office/powerpoint/2010/main" val="95311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2C921D-AE11-477C-B910-7965885E96EF}"/>
              </a:ext>
            </a:extLst>
          </p:cNvPr>
          <p:cNvSpPr>
            <a:spLocks noGrp="1"/>
          </p:cNvSpPr>
          <p:nvPr>
            <p:ph type="title"/>
          </p:nvPr>
        </p:nvSpPr>
        <p:spPr/>
        <p:txBody>
          <a:bodyPr>
            <a:normAutofit/>
          </a:bodyPr>
          <a:lstStyle/>
          <a:p>
            <a:r>
              <a:rPr lang="en-GB" sz="4800" b="1" dirty="0">
                <a:latin typeface="Segoe UI Symbol" panose="020B0502040204020203" pitchFamily="34" charset="0"/>
                <a:ea typeface="Segoe UI Symbol" panose="020B0502040204020203" pitchFamily="34" charset="0"/>
              </a:rPr>
              <a:t>Situation Analysis</a:t>
            </a:r>
            <a:r>
              <a:rPr lang="en-GB" sz="4800" b="1" dirty="0" smtClean="0">
                <a:latin typeface="Segoe UI Symbol" panose="020B0502040204020203" pitchFamily="34" charset="0"/>
                <a:ea typeface="Segoe UI Symbol" panose="020B0502040204020203" pitchFamily="34" charset="0"/>
              </a:rPr>
              <a:t>: PESTLE</a:t>
            </a:r>
            <a:endParaRPr lang="en-GB" sz="4800" b="1" dirty="0">
              <a:latin typeface="Segoe UI Symbol" panose="020B0502040204020203" pitchFamily="34" charset="0"/>
              <a:ea typeface="Segoe UI Symbol" panose="020B0502040204020203" pitchFamily="34" charset="0"/>
            </a:endParaRPr>
          </a:p>
        </p:txBody>
      </p:sp>
      <p:graphicFrame>
        <p:nvGraphicFramePr>
          <p:cNvPr id="7" name="Table 6">
            <a:extLst>
              <a:ext uri="{FF2B5EF4-FFF2-40B4-BE49-F238E27FC236}">
                <a16:creationId xmlns="" xmlns:a16="http://schemas.microsoft.com/office/drawing/2014/main" id="{64775075-2073-4FFB-BD72-5F9DB580C52B}"/>
              </a:ext>
            </a:extLst>
          </p:cNvPr>
          <p:cNvGraphicFramePr>
            <a:graphicFrameLocks noGrp="1"/>
          </p:cNvGraphicFramePr>
          <p:nvPr>
            <p:extLst>
              <p:ext uri="{D42A27DB-BD31-4B8C-83A1-F6EECF244321}">
                <p14:modId xmlns:p14="http://schemas.microsoft.com/office/powerpoint/2010/main" val="1436045834"/>
              </p:ext>
            </p:extLst>
          </p:nvPr>
        </p:nvGraphicFramePr>
        <p:xfrm>
          <a:off x="1117599" y="1749669"/>
          <a:ext cx="5793155" cy="4116631"/>
        </p:xfrm>
        <a:graphic>
          <a:graphicData uri="http://schemas.openxmlformats.org/drawingml/2006/table">
            <a:tbl>
              <a:tblPr firstRow="1" bandRow="1">
                <a:tableStyleId>{BDBED569-4797-4DF1-A0F4-6AAB3CD982D8}</a:tableStyleId>
              </a:tblPr>
              <a:tblGrid>
                <a:gridCol w="1810238">
                  <a:extLst>
                    <a:ext uri="{9D8B030D-6E8A-4147-A177-3AD203B41FA5}">
                      <a16:colId xmlns="" xmlns:a16="http://schemas.microsoft.com/office/drawing/2014/main" val="748415072"/>
                    </a:ext>
                  </a:extLst>
                </a:gridCol>
                <a:gridCol w="3982917">
                  <a:extLst>
                    <a:ext uri="{9D8B030D-6E8A-4147-A177-3AD203B41FA5}">
                      <a16:colId xmlns="" xmlns:a16="http://schemas.microsoft.com/office/drawing/2014/main" val="3225880505"/>
                    </a:ext>
                  </a:extLst>
                </a:gridCol>
              </a:tblGrid>
              <a:tr h="754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Political</a:t>
                      </a:r>
                    </a:p>
                    <a:p>
                      <a:endParaRPr lang="fr-FR" sz="2000" b="1" dirty="0"/>
                    </a:p>
                  </a:txBody>
                  <a:tcPr/>
                </a:tc>
                <a:tc>
                  <a:txBody>
                    <a:bodyPr/>
                    <a:lstStyle/>
                    <a:p>
                      <a:endParaRPr lang="fr-FR" dirty="0"/>
                    </a:p>
                  </a:txBody>
                  <a:tcPr/>
                </a:tc>
                <a:extLst>
                  <a:ext uri="{0D108BD9-81ED-4DB2-BD59-A6C34878D82A}">
                    <a16:rowId xmlns="" xmlns:a16="http://schemas.microsoft.com/office/drawing/2014/main" val="3815244257"/>
                  </a:ext>
                </a:extLst>
              </a:tr>
              <a:tr h="714155">
                <a:tc>
                  <a:txBody>
                    <a:bodyPr/>
                    <a:lstStyle/>
                    <a:p>
                      <a:r>
                        <a:rPr lang="fr-FR" sz="2000" b="1" dirty="0" err="1" smtClean="0"/>
                        <a:t>Economic</a:t>
                      </a:r>
                      <a:endParaRPr lang="fr-FR" sz="2000" b="1" dirty="0"/>
                    </a:p>
                  </a:txBody>
                  <a:tcPr/>
                </a:tc>
                <a:tc>
                  <a:txBody>
                    <a:bodyPr/>
                    <a:lstStyle/>
                    <a:p>
                      <a:endParaRPr lang="fr-FR" dirty="0"/>
                    </a:p>
                  </a:txBody>
                  <a:tcPr/>
                </a:tc>
                <a:extLst>
                  <a:ext uri="{0D108BD9-81ED-4DB2-BD59-A6C34878D82A}">
                    <a16:rowId xmlns="" xmlns:a16="http://schemas.microsoft.com/office/drawing/2014/main" val="3140908755"/>
                  </a:ext>
                </a:extLst>
              </a:tr>
              <a:tr h="729761">
                <a:tc>
                  <a:txBody>
                    <a:bodyPr/>
                    <a:lstStyle/>
                    <a:p>
                      <a:r>
                        <a:rPr lang="fr-FR" sz="2000" b="1" dirty="0"/>
                        <a:t>Social</a:t>
                      </a:r>
                    </a:p>
                  </a:txBody>
                  <a:tcPr/>
                </a:tc>
                <a:tc>
                  <a:txBody>
                    <a:bodyPr/>
                    <a:lstStyle/>
                    <a:p>
                      <a:endParaRPr lang="fr-FR" dirty="0"/>
                    </a:p>
                  </a:txBody>
                  <a:tcPr/>
                </a:tc>
                <a:extLst>
                  <a:ext uri="{0D108BD9-81ED-4DB2-BD59-A6C34878D82A}">
                    <a16:rowId xmlns="" xmlns:a16="http://schemas.microsoft.com/office/drawing/2014/main" val="3518499556"/>
                  </a:ext>
                </a:extLst>
              </a:tr>
              <a:tr h="576701">
                <a:tc>
                  <a:txBody>
                    <a:bodyPr/>
                    <a:lstStyle/>
                    <a:p>
                      <a:r>
                        <a:rPr lang="fr-FR" sz="2000" b="1" dirty="0"/>
                        <a:t>Technological</a:t>
                      </a:r>
                    </a:p>
                  </a:txBody>
                  <a:tcPr/>
                </a:tc>
                <a:tc>
                  <a:txBody>
                    <a:bodyPr/>
                    <a:lstStyle/>
                    <a:p>
                      <a:endParaRPr lang="fr-FR" dirty="0"/>
                    </a:p>
                  </a:txBody>
                  <a:tcPr/>
                </a:tc>
                <a:extLst>
                  <a:ext uri="{0D108BD9-81ED-4DB2-BD59-A6C34878D82A}">
                    <a16:rowId xmlns="" xmlns:a16="http://schemas.microsoft.com/office/drawing/2014/main" val="986259959"/>
                  </a:ext>
                </a:extLst>
              </a:tr>
              <a:tr h="622274">
                <a:tc>
                  <a:txBody>
                    <a:bodyPr/>
                    <a:lstStyle/>
                    <a:p>
                      <a:r>
                        <a:rPr lang="fr-FR" sz="2000" b="1" dirty="0"/>
                        <a:t>Legal</a:t>
                      </a:r>
                    </a:p>
                  </a:txBody>
                  <a:tcPr/>
                </a:tc>
                <a:tc>
                  <a:txBody>
                    <a:bodyPr/>
                    <a:lstStyle/>
                    <a:p>
                      <a:endParaRPr lang="fr-FR" dirty="0"/>
                    </a:p>
                    <a:p>
                      <a:endParaRPr lang="fr-FR" dirty="0"/>
                    </a:p>
                  </a:txBody>
                  <a:tcPr/>
                </a:tc>
                <a:extLst>
                  <a:ext uri="{0D108BD9-81ED-4DB2-BD59-A6C34878D82A}">
                    <a16:rowId xmlns="" xmlns:a16="http://schemas.microsoft.com/office/drawing/2014/main" val="1967335740"/>
                  </a:ext>
                </a:extLst>
              </a:tr>
              <a:tr h="701773">
                <a:tc>
                  <a:txBody>
                    <a:bodyPr/>
                    <a:lstStyle/>
                    <a:p>
                      <a:r>
                        <a:rPr lang="fr-FR" sz="2000" b="1" dirty="0"/>
                        <a:t>Environmental</a:t>
                      </a:r>
                    </a:p>
                  </a:txBody>
                  <a:tcPr/>
                </a:tc>
                <a:tc>
                  <a:txBody>
                    <a:bodyPr/>
                    <a:lstStyle/>
                    <a:p>
                      <a:endParaRPr lang="fr-FR" dirty="0"/>
                    </a:p>
                  </a:txBody>
                  <a:tcPr/>
                </a:tc>
                <a:extLst>
                  <a:ext uri="{0D108BD9-81ED-4DB2-BD59-A6C34878D82A}">
                    <a16:rowId xmlns="" xmlns:a16="http://schemas.microsoft.com/office/drawing/2014/main" val="2211664347"/>
                  </a:ext>
                </a:extLst>
              </a:tr>
            </a:tbl>
          </a:graphicData>
        </a:graphic>
      </p:graphicFrame>
      <p:sp>
        <p:nvSpPr>
          <p:cNvPr id="8" name="Star: 6 Points 7">
            <a:extLst>
              <a:ext uri="{FF2B5EF4-FFF2-40B4-BE49-F238E27FC236}">
                <a16:creationId xmlns="" xmlns:a16="http://schemas.microsoft.com/office/drawing/2014/main" id="{897B6D04-3D35-4BFA-B1FF-C3C6C094CCF9}"/>
              </a:ext>
            </a:extLst>
          </p:cNvPr>
          <p:cNvSpPr/>
          <p:nvPr/>
        </p:nvSpPr>
        <p:spPr>
          <a:xfrm>
            <a:off x="3565761" y="1948934"/>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tar: 6 Points 8">
            <a:extLst>
              <a:ext uri="{FF2B5EF4-FFF2-40B4-BE49-F238E27FC236}">
                <a16:creationId xmlns="" xmlns:a16="http://schemas.microsoft.com/office/drawing/2014/main" id="{4C09560E-C59F-460C-AFF3-F6B8BEED0066}"/>
              </a:ext>
            </a:extLst>
          </p:cNvPr>
          <p:cNvSpPr/>
          <p:nvPr/>
        </p:nvSpPr>
        <p:spPr>
          <a:xfrm>
            <a:off x="5049715" y="1960684"/>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tar: 6 Points 9">
            <a:extLst>
              <a:ext uri="{FF2B5EF4-FFF2-40B4-BE49-F238E27FC236}">
                <a16:creationId xmlns="" xmlns:a16="http://schemas.microsoft.com/office/drawing/2014/main" id="{6DA8723A-25C3-4497-8B68-2A6AD3D78AD4}"/>
              </a:ext>
            </a:extLst>
          </p:cNvPr>
          <p:cNvSpPr/>
          <p:nvPr/>
        </p:nvSpPr>
        <p:spPr>
          <a:xfrm>
            <a:off x="3956537" y="1959779"/>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tar: 6 Points 10">
            <a:extLst>
              <a:ext uri="{FF2B5EF4-FFF2-40B4-BE49-F238E27FC236}">
                <a16:creationId xmlns="" xmlns:a16="http://schemas.microsoft.com/office/drawing/2014/main" id="{3B13C597-5340-48E2-B8BA-063133625AAC}"/>
              </a:ext>
            </a:extLst>
          </p:cNvPr>
          <p:cNvSpPr/>
          <p:nvPr/>
        </p:nvSpPr>
        <p:spPr>
          <a:xfrm>
            <a:off x="4340468" y="1959779"/>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tar: 6 Points 11">
            <a:extLst>
              <a:ext uri="{FF2B5EF4-FFF2-40B4-BE49-F238E27FC236}">
                <a16:creationId xmlns="" xmlns:a16="http://schemas.microsoft.com/office/drawing/2014/main" id="{41EC6519-B0C2-4092-9FF5-29E361DE55EF}"/>
              </a:ext>
            </a:extLst>
          </p:cNvPr>
          <p:cNvSpPr/>
          <p:nvPr/>
        </p:nvSpPr>
        <p:spPr>
          <a:xfrm>
            <a:off x="4689229" y="1945148"/>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tar: 6 Points 12">
            <a:extLst>
              <a:ext uri="{FF2B5EF4-FFF2-40B4-BE49-F238E27FC236}">
                <a16:creationId xmlns="" xmlns:a16="http://schemas.microsoft.com/office/drawing/2014/main" id="{4E04F54F-28B5-46A0-ADAC-3B4E68434C67}"/>
              </a:ext>
            </a:extLst>
          </p:cNvPr>
          <p:cNvSpPr/>
          <p:nvPr/>
        </p:nvSpPr>
        <p:spPr>
          <a:xfrm>
            <a:off x="3572606" y="2667025"/>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tar: 6 Points 13">
            <a:extLst>
              <a:ext uri="{FF2B5EF4-FFF2-40B4-BE49-F238E27FC236}">
                <a16:creationId xmlns="" xmlns:a16="http://schemas.microsoft.com/office/drawing/2014/main" id="{5E84989E-4E9A-4368-BD1F-A0F382A2CFEA}"/>
              </a:ext>
            </a:extLst>
          </p:cNvPr>
          <p:cNvSpPr/>
          <p:nvPr/>
        </p:nvSpPr>
        <p:spPr>
          <a:xfrm>
            <a:off x="3956537" y="2661138"/>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tar: 6 Points 14">
            <a:extLst>
              <a:ext uri="{FF2B5EF4-FFF2-40B4-BE49-F238E27FC236}">
                <a16:creationId xmlns="" xmlns:a16="http://schemas.microsoft.com/office/drawing/2014/main" id="{D3C6C400-649F-44F6-9E6A-02C8B6A0D30B}"/>
              </a:ext>
            </a:extLst>
          </p:cNvPr>
          <p:cNvSpPr/>
          <p:nvPr/>
        </p:nvSpPr>
        <p:spPr>
          <a:xfrm>
            <a:off x="4340468" y="2661138"/>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Star: 6 Points 15">
            <a:extLst>
              <a:ext uri="{FF2B5EF4-FFF2-40B4-BE49-F238E27FC236}">
                <a16:creationId xmlns="" xmlns:a16="http://schemas.microsoft.com/office/drawing/2014/main" id="{218A69E3-98F2-42C2-970A-A1827EA35D1B}"/>
              </a:ext>
            </a:extLst>
          </p:cNvPr>
          <p:cNvSpPr/>
          <p:nvPr/>
        </p:nvSpPr>
        <p:spPr>
          <a:xfrm>
            <a:off x="4690698" y="3443653"/>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tar: 6 Points 16">
            <a:extLst>
              <a:ext uri="{FF2B5EF4-FFF2-40B4-BE49-F238E27FC236}">
                <a16:creationId xmlns="" xmlns:a16="http://schemas.microsoft.com/office/drawing/2014/main" id="{6E5DBCD3-FB1D-4995-840C-FEBDCD5A49D2}"/>
              </a:ext>
            </a:extLst>
          </p:cNvPr>
          <p:cNvSpPr/>
          <p:nvPr/>
        </p:nvSpPr>
        <p:spPr>
          <a:xfrm>
            <a:off x="4340468" y="3443653"/>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Star: 6 Points 17">
            <a:extLst>
              <a:ext uri="{FF2B5EF4-FFF2-40B4-BE49-F238E27FC236}">
                <a16:creationId xmlns="" xmlns:a16="http://schemas.microsoft.com/office/drawing/2014/main" id="{D4E24E9E-443C-4B9A-B85D-BE54FC088FB1}"/>
              </a:ext>
            </a:extLst>
          </p:cNvPr>
          <p:cNvSpPr/>
          <p:nvPr/>
        </p:nvSpPr>
        <p:spPr>
          <a:xfrm>
            <a:off x="3962400" y="3435251"/>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tar: 6 Points 18">
            <a:extLst>
              <a:ext uri="{FF2B5EF4-FFF2-40B4-BE49-F238E27FC236}">
                <a16:creationId xmlns="" xmlns:a16="http://schemas.microsoft.com/office/drawing/2014/main" id="{97164DC7-33B5-4CDF-AB31-9CB807207483}"/>
              </a:ext>
            </a:extLst>
          </p:cNvPr>
          <p:cNvSpPr/>
          <p:nvPr/>
        </p:nvSpPr>
        <p:spPr>
          <a:xfrm>
            <a:off x="3594585" y="3429000"/>
            <a:ext cx="263769" cy="24325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tar: 6 Points 19">
            <a:extLst>
              <a:ext uri="{FF2B5EF4-FFF2-40B4-BE49-F238E27FC236}">
                <a16:creationId xmlns="" xmlns:a16="http://schemas.microsoft.com/office/drawing/2014/main" id="{E1B25749-19D0-4986-A827-FEACDB88E3B3}"/>
              </a:ext>
            </a:extLst>
          </p:cNvPr>
          <p:cNvSpPr/>
          <p:nvPr/>
        </p:nvSpPr>
        <p:spPr>
          <a:xfrm>
            <a:off x="3603864" y="4007705"/>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tar: 6 Points 21">
            <a:extLst>
              <a:ext uri="{FF2B5EF4-FFF2-40B4-BE49-F238E27FC236}">
                <a16:creationId xmlns="" xmlns:a16="http://schemas.microsoft.com/office/drawing/2014/main" id="{40CFF38C-4B3C-4EA6-8982-A762E7119094}"/>
              </a:ext>
            </a:extLst>
          </p:cNvPr>
          <p:cNvSpPr/>
          <p:nvPr/>
        </p:nvSpPr>
        <p:spPr>
          <a:xfrm>
            <a:off x="3972166" y="4000255"/>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Star: 6 Points 22">
            <a:extLst>
              <a:ext uri="{FF2B5EF4-FFF2-40B4-BE49-F238E27FC236}">
                <a16:creationId xmlns="" xmlns:a16="http://schemas.microsoft.com/office/drawing/2014/main" id="{A01A7B28-6D15-40E3-A3DC-6F82F96924F2}"/>
              </a:ext>
            </a:extLst>
          </p:cNvPr>
          <p:cNvSpPr/>
          <p:nvPr/>
        </p:nvSpPr>
        <p:spPr>
          <a:xfrm>
            <a:off x="3572605" y="4633937"/>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tar: 6 Points 23">
            <a:extLst>
              <a:ext uri="{FF2B5EF4-FFF2-40B4-BE49-F238E27FC236}">
                <a16:creationId xmlns="" xmlns:a16="http://schemas.microsoft.com/office/drawing/2014/main" id="{C7211416-875F-498B-A3D9-662002DE677E}"/>
              </a:ext>
            </a:extLst>
          </p:cNvPr>
          <p:cNvSpPr/>
          <p:nvPr/>
        </p:nvSpPr>
        <p:spPr>
          <a:xfrm>
            <a:off x="4380519" y="4633937"/>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tar: 6 Points 24">
            <a:extLst>
              <a:ext uri="{FF2B5EF4-FFF2-40B4-BE49-F238E27FC236}">
                <a16:creationId xmlns="" xmlns:a16="http://schemas.microsoft.com/office/drawing/2014/main" id="{B8811B93-15A4-4A70-AF17-A52D55F64DDD}"/>
              </a:ext>
            </a:extLst>
          </p:cNvPr>
          <p:cNvSpPr/>
          <p:nvPr/>
        </p:nvSpPr>
        <p:spPr>
          <a:xfrm>
            <a:off x="3972166" y="4633937"/>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Star: 6 Points 25">
            <a:extLst>
              <a:ext uri="{FF2B5EF4-FFF2-40B4-BE49-F238E27FC236}">
                <a16:creationId xmlns="" xmlns:a16="http://schemas.microsoft.com/office/drawing/2014/main" id="{466BD7C5-97A0-4570-A755-D89EC8123CE0}"/>
              </a:ext>
            </a:extLst>
          </p:cNvPr>
          <p:cNvSpPr/>
          <p:nvPr/>
        </p:nvSpPr>
        <p:spPr>
          <a:xfrm>
            <a:off x="4356097" y="5322546"/>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Star: 6 Points 26">
            <a:extLst>
              <a:ext uri="{FF2B5EF4-FFF2-40B4-BE49-F238E27FC236}">
                <a16:creationId xmlns="" xmlns:a16="http://schemas.microsoft.com/office/drawing/2014/main" id="{C341A32E-C93C-4215-90DA-DB90330BDBA3}"/>
              </a:ext>
            </a:extLst>
          </p:cNvPr>
          <p:cNvSpPr/>
          <p:nvPr/>
        </p:nvSpPr>
        <p:spPr>
          <a:xfrm>
            <a:off x="3944814" y="5315206"/>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tar: 6 Points 27">
            <a:extLst>
              <a:ext uri="{FF2B5EF4-FFF2-40B4-BE49-F238E27FC236}">
                <a16:creationId xmlns="" xmlns:a16="http://schemas.microsoft.com/office/drawing/2014/main" id="{90D9DEA6-90AA-4110-800D-940D6E08C280}"/>
              </a:ext>
            </a:extLst>
          </p:cNvPr>
          <p:cNvSpPr/>
          <p:nvPr/>
        </p:nvSpPr>
        <p:spPr>
          <a:xfrm>
            <a:off x="4767380" y="5312289"/>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Star: 6 Points 28">
            <a:extLst>
              <a:ext uri="{FF2B5EF4-FFF2-40B4-BE49-F238E27FC236}">
                <a16:creationId xmlns="" xmlns:a16="http://schemas.microsoft.com/office/drawing/2014/main" id="{5ACE2A0B-A8CC-4478-B562-B58B7BCC089B}"/>
              </a:ext>
            </a:extLst>
          </p:cNvPr>
          <p:cNvSpPr/>
          <p:nvPr/>
        </p:nvSpPr>
        <p:spPr>
          <a:xfrm>
            <a:off x="3565762" y="5312289"/>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Star: 6 Points 29">
            <a:extLst>
              <a:ext uri="{FF2B5EF4-FFF2-40B4-BE49-F238E27FC236}">
                <a16:creationId xmlns="" xmlns:a16="http://schemas.microsoft.com/office/drawing/2014/main" id="{F1396320-9DDC-4191-BF34-62732EF28033}"/>
              </a:ext>
            </a:extLst>
          </p:cNvPr>
          <p:cNvSpPr/>
          <p:nvPr/>
        </p:nvSpPr>
        <p:spPr>
          <a:xfrm>
            <a:off x="4358046" y="4017962"/>
            <a:ext cx="263769" cy="228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3727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2793</TotalTime>
  <Words>2369</Words>
  <Application>Microsoft Office PowerPoint</Application>
  <PresentationFormat>Widescreen</PresentationFormat>
  <Paragraphs>493</Paragraphs>
  <Slides>65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Arial</vt:lpstr>
      <vt:lpstr>Calibri</vt:lpstr>
      <vt:lpstr>Calibri Light</vt:lpstr>
      <vt:lpstr>MS Reference Sans Serif</vt:lpstr>
      <vt:lpstr>Roboto</vt:lpstr>
      <vt:lpstr>Rockwell Nova Light</vt:lpstr>
      <vt:lpstr>Segoe UI Black</vt:lpstr>
      <vt:lpstr>Segoe UI Historic</vt:lpstr>
      <vt:lpstr>Segoe UI Symbol</vt:lpstr>
      <vt:lpstr>Symbol</vt:lpstr>
      <vt:lpstr>Times New Roman</vt:lpstr>
      <vt:lpstr>Wingdings</vt:lpstr>
      <vt:lpstr>Office Theme</vt:lpstr>
      <vt:lpstr>PowerPoint Presentation</vt:lpstr>
      <vt:lpstr>National Validation Workshop </vt:lpstr>
      <vt:lpstr>Business Botswana: At Crossroads               “Metamorphosis”</vt:lpstr>
      <vt:lpstr>Private Sector in the Rear-Mirror</vt:lpstr>
      <vt:lpstr>Economy in Rear Mirror</vt:lpstr>
      <vt:lpstr>Economy in Rear Mirror </vt:lpstr>
      <vt:lpstr>Business Botswana – SWOT</vt:lpstr>
      <vt:lpstr>Business Botswana - SWOT  (Ctd)</vt:lpstr>
      <vt:lpstr>Situation Analysis: PESTLE</vt:lpstr>
      <vt:lpstr>Expectations Matrix:  Government</vt:lpstr>
      <vt:lpstr>Expectations Matrix:  Members</vt:lpstr>
      <vt:lpstr>Expectations Matrix:  Non-Members</vt:lpstr>
      <vt:lpstr>Expectations Matrix:  Civil-Society</vt:lpstr>
      <vt:lpstr>Challenges Identified during the Consultation Process</vt:lpstr>
      <vt:lpstr>Challenges (contd)</vt:lpstr>
      <vt:lpstr>Challenges (…contd)</vt:lpstr>
      <vt:lpstr>International Challenges</vt:lpstr>
      <vt:lpstr>Private Sector:  Hierarchy of Constraints</vt:lpstr>
      <vt:lpstr>Key Recommandations: Short Term Actions</vt:lpstr>
      <vt:lpstr>Key Recommendations: Long Term Actions</vt:lpstr>
      <vt:lpstr>Strategy Development Methodology Co-Creation</vt:lpstr>
      <vt:lpstr>Business Botswana 5-Year Strategy Methodology</vt:lpstr>
      <vt:lpstr> Business Botswana  </vt:lpstr>
      <vt:lpstr>Critical Constraints/Gaps</vt:lpstr>
      <vt:lpstr>Challenges</vt:lpstr>
      <vt:lpstr>Public – Private Sector: Expectation Dilemma</vt:lpstr>
      <vt:lpstr>Private Sector Engagement Matrix in Economic Development</vt:lpstr>
      <vt:lpstr>Strategic Thrusts of BB</vt:lpstr>
      <vt:lpstr>Strategic Thrusts to Achieving Vision and Mission</vt:lpstr>
      <vt:lpstr>Strategic Objectives of BB</vt:lpstr>
      <vt:lpstr>ST1: Making Things Happen through Policy Advocacy &amp; Lobbying </vt:lpstr>
      <vt:lpstr>ST2: Building the competitiveness of the Private sector through structured support services  </vt:lpstr>
      <vt:lpstr>ST3. Engaging Business in sustainable and inclusive development and growth   </vt:lpstr>
      <vt:lpstr>ST4: Making Business Botswana a more effective and efficient organization   </vt:lpstr>
      <vt:lpstr>Actions  Strategic Thrust 1: Making Things Happen Through Policy Advocacy and Lobbying  </vt:lpstr>
      <vt:lpstr>                                                                                               ACTIONS 1.1.1. To fine tune the existing dialogue framework with government and authorities (w.r.t LLCC, SLCC and HLCC)  1.1.2.  To coordinate the business community’s consultation with the Head of State and his Ministers 1.1.3.  To establish an online platform for members to post problems and difficulties in obtaining licenses, permits, clearances and approvals 1.1.4.  To lobby government for affirmative policy mix to endow Botswana with conducive business environment 1.1.5.  To participate in high level economic diplomacy and international cooperation (AGOA, SA-EU EPA, WTO, SADC, EAC-COMESA-SADC Tripartite, Continental Free Trade Area) as part of government negotiating team with possible funding from the State 1.1.6.  To advocate for equal and national treatment to foreign investors and investments 1.1.7.  To provide timely policy inputs on issues of national importance 1.1.8.  To engage with the Ministry of Finance on pre-Budget consultations   </vt:lpstr>
      <vt:lpstr>                                                                                               ACTIONS 1.2.1 To devise a checklist of good practices to enhance the approval processes at local authorities, institutional and ministry levels ( No of licences, permits, approvals &amp; clearances) 1.2.2 To co-create guidelines for the approval process which should be clear, transparent, equitable, easily accessible and rule- based (process, time and cost) 1.2.3 To disseminate the regulations and administrative notes among members and the private sector in general 1.2.4 To work closely with the government to ensure that private sector enterprises are offered equal treatment  to State Own Enterprises as per national laws (no exemption, no equal than equals and no favourable treatment) 1.2.5 To clearly define and disseminate the list of priority sectors reserved for local enterprises. 1.2.6 To work with government to establish clear and predictable policies and criteria for access to land for business purposes 1.2.7 To work with government to improve the processing and approval for issue and renewal of visas, work and resident permits for foreign investors, investor family and for expatriate workers   </vt:lpstr>
      <vt:lpstr>                                                                                               ACTIONS 1.3.1 To conduct regulatory impact assessment of existing and/or new regulations and policies which will have significant impact on business 1.3.2 To propose evidence-based amendments and enactments and policy changes to remove impediments and bottlenecks that are asphyxiating the business from happening (to use the World Bank Ease of Doing Business Framework)  1.3.3 To propose E-Governance initiative for submission, processing and approval of licenses, permits, approvals and clearances, similar to E-filing of taxes and Single window initiative for customs clearances 1.3.4 To propose the setting up of an E-Judiciary for faster hearing and closure of business cases 1.3.5 To identify infrastructure priorities for trade and investment and mainstreaming them in national development agenda 1.3.6 To help improve the public-private-partnership framework and advocate for the setting of a capacitated PPP unit at the Ministry of Finance and at key ministries  1.3.7 To collaborate with public sector agencies to improve the ranking of Botswana in international indices and surveys    </vt:lpstr>
      <vt:lpstr>                                                                                    ACTIONS 1.4.1 To identify stakeholders who play a relevant role in policy making, public administration and project implementation 1.4.2 To develop meaningful partnerships with key agencies, departments and agencies, in the style of Memorandum of Understanding (MoU) for information exchange and collaboration 1.4.3 To establish Focal Points (with Alternates) in each identified institution 1.4.4 To establish a multi stakeholder forum where key stakeholders can engage in systematic on business related discussions and propose solution to any problem areas 1.4.5 BB to provide Secretariat services and to ensure appropriate follow up actions on deliverables     </vt:lpstr>
      <vt:lpstr> Actions  Strategic Thrust 2: Building the competitiveness of private sector through structured support services  </vt:lpstr>
      <vt:lpstr>                                                                                                                                                                 ACTIONS 2.1.1 To conduct a survey on the supply side capabilities of BB members (managerial competencies, age of machine &amp; equipment, productivity and capacity utilization, wastage, technology and state of innovation) 2.1.2 To build capacity of entrepreneurs to modernise, expand and diversify businesses 2.1.3 To visit international technology fairs, machinery exhibitions to meet with new technology partners and technology providers. 2.1.4To organise a Technology Trade Fair in Botswana in collaboration with main technology and machinery manufacturing countries (India, China, Taiwan, South Korea, EU. USA, Japan, etc) 2.1.5 To organise Study Tours and Familiarisation Programmes in selected countries (Malaysia, India, Taiwan and China) 2.1.6 Business Botswana to collaborate with UNIDO Industrial Upgrading and Modernization Programme and to explore the possibility to host the UNIDO- UIMP project at BB 2.1.7 To conduct Train the Trainer programmes in collaboration with UNIDO-UMIP for support institutions, local experts and professionals on industrial upgrading and modernisation.  2.1.8 To request government to set up a Technology Diffusion Scheme to allow MMSEs to access latest technology       </vt:lpstr>
      <vt:lpstr>                                                                                    ACTIONS 2.2.1 To conduct capacity building programmes for entrepreneurs (HR, Access to Finance, Marketing, Production, Administration, Merchandising, etc) 2.2.2 To organise continuous capacity building of enterprises (Systems &amp; Processes, Compliances, Certifications – Global Gap, HACCP, WRAP, Fair Trade, BIO, etc) 2.2.3 To enhance product development to ensure that Made in Botswana products comply with regional and international Standards and Norms 2.2.4 To build the export readiness of existing and potential exporters   2.2.5To establish a Training Centre at BB, duly registered with the BQA, in the style of “BB Centre of Excellence” 2.2.6 To establish a Data Base of national and regional Registered Trainers 2.2.7 To collaborate with local Universities, Training Centres and leading practitioners to develop and deliver appropriate training and skills development programmes  2.2.8 To prepare a White Paper on the development of a brand label for made in Botswana products (e.g Made in Mauritius with Care, Made in Moris)     </vt:lpstr>
      <vt:lpstr>                                                                                                                                                                     ACTIONS 2.3.1 To collaborate with ILO Botswana to establish a platform for harmonious employer-employee relationship (decent work country programme, right to organise into trade union, collective bargaining, remuneration orders, workers participation in management, tripartite negotiating platform, sound HR policies, dispute settlement, among others) 2.3.2 To identify policy gaps and shortcomings in the existing labour laws or in new enactments and make appropriate representations with the authorities 2.3.3 To develop a National Skills Development Support Programme, with BB Members, for internship and training of unemployed with focus on youth employment 2.3.4 To prepare a Consultative Paper on Skills Mismatch and review of the education system with focus on Dual-Education System 2.3.5 To encourage BB members to honour all agreements reached with the trade union or employees’ representatives 2.3.6 To provide effective mechanism for Alternative Dispute Resolution (ADR): Mediation and Arbitration 2.3.7 To develop an Employment Charter for BB members defining Compliance to Occupational Health and Safety, No Child and Forced labour and promoting Equal Opportunity &amp; Remuneration 2.3.8 To develop a guideline for Migrant workers  2.3.9 To align compliance of labour law to the SADC Private Sector Forum guidelines      </vt:lpstr>
      <vt:lpstr>                                                                                                                                                                     ACTIONS  2.4.1 To collaborate with the government and parastatal bodies to promote Economic Diversification Drive (EDD) of Botswana (Botswana Excellence Strategy &amp; National Economic Diversification Council) 2.4.2 To promote beneficiation of local resources 2.4.3 To help develop high value added regional and global value chains 2.4.4 To develop new industrial and services clusters to drive sustainable and inclusive economic growth (desert economy, Smart Cities, Hospitality Industry, creative industry..) 2.4.5 To partner with the government to set up and co-manage Special Economic Zones (SEZs)       </vt:lpstr>
      <vt:lpstr>                                                                                                                                                                     ACTIONS  2.5.1 To reinforce the existing networking and business platforms (National Business Conference, Annual Gala Dinner, Business Botswana National Trade Fair) 2.5.2 To organise an international Trade Fair in Gaborone to be known as Gaborone International Trade Fair (GITF) with a regional focus 2.5.3 To organise structured promotion and sales events in targeted markets in collaboration with BITC 2.5.4 To organise business matchmaking events to promote sub-contracting and business linkages 2.5.5 To organise regular structured sectoral Business Breakfast meetings with stakeholders ( in different regions of Botswana)        </vt:lpstr>
      <vt:lpstr> Actions  Strategic Thrust 3: Engaging Business in Sustainable and Inclusive Development and Growth  </vt:lpstr>
      <vt:lpstr>                                                                                                                                                                     ACTIONS  3.1.1 To design and implement programmes on international standards, ethical business practices and good governance (accountability, responsibility, integrity, honesty &amp; transparency and mutual respect) for BB members  3.1.2 To encourage more private sector operators to make recourse to alternative dispute resolution mechanism (mediation, reconciliation and arbitration) in contract negotiations 3.1.3 To collaborate with government to improve Botswana’s ranking in Transparency International Corruption index and similar indices 3.1.4 To develop BB Standards for implementation by members ( all members to endorse BB Standards)       </vt:lpstr>
      <vt:lpstr>                                                                                                                                                                     ACTIONS  3.2.1 To develop Mentorship programmes for women and youth entrepreneurs to be delivered by senior BB members 3.2.2 To promote Resource Efficiency and Cleaner Production (ERCP) among BB’s members to improve cost saving and energy efficiency (UNIDO) 3.2.3 To launch a national Campaign to promote protection of environment (advertisement, competitions, collaboration with Rotary &amp; Lions Clubs) 3.2.4 To promote investment into waste management, renewable, carbon emission and alternative energy projects        </vt:lpstr>
      <vt:lpstr>                                                                                                                                                                     ACTIONS  3.3.1 To develop a national CSR programme with the collaboration of all BB members and in consultation with local communities 3.3.2 To Benchmark local CSR programmes against best of the class 3.3.3 To assist BB members in understanding and fulfilling legal requirements on CSR 3.3.4 To set up a CSR Fund, as a vehicle for BB members to meet CSR legal obligations         </vt:lpstr>
      <vt:lpstr>                                                                                                                                                                     ACTIONS  3.4.1 To devise a strategy for spatial development of Botswana with special focus on depressed regions. 3.4.2 To organise regional Job Fairs in collaboration with BB corporates to facilitate recruitment  3.4.3 To promote local level entrepreneurship development programmes  3.3.4 To organise regional level Investment Workshop, in collaboration with BITC and regional authorities to attract investments in these regional          </vt:lpstr>
      <vt:lpstr>                                                                                                                                                                     ACTIONS  3.5.1 To collaborate closely with the Registrar of Companies and other agencies helping the MSMEs sector to make the registration process of a company easy, cheaper and hassle free 3.5.2 To conduct nation-wide campaigns, workshops, seminars and conferences to encourage businesses to graduate from the informal to the formal sector 3.5.3 To engage local community leaders to promote the benefits of operating in the formal sector 3.5.4 To work closely with banks and non-banking financial institutions for preferential treatments to businesses operating in the formal sector 3.5.5 To work with Ministry of Finance for additional incentives pacakage for companies transitioning from the informal to the formal sector      </vt:lpstr>
      <vt:lpstr>                                                                                                                                                                     ACTIONS  3.6.1 To promote business linkages between local corporates and MNCs/TNCs with domestic MSMEs (sub-contracting, sourcing, marketing) 3.6.2 To make more space for MSMEs in national procurement and tenders 3.6.3 To establish an online platform for national and regional tenders for BB members 3.6.4 To propose special incentives and financial packages for the MSME sector 3.6.5 To strengthen MSME capacities to penetrate the domestic and regional markets 3.6.6 To set up a SME Development Unit at BB to better service growth-oriented enterprises 3.6.7 To prepare a Consultation Paper on the setting up of a National SME Incubator Scheme to foster the emergence of innovative businesses  3.6.8 To revive and valorise Basarwa craftsmanship       </vt:lpstr>
      <vt:lpstr> Actions  Strategic Thrust 4: Making Business Botswana a more effective and efficient organization  </vt:lpstr>
      <vt:lpstr>                                                                                                                                                                     ACTIONS  4.1.1 To assess and review the organizational structure and infrastructure (IT systems, office layout and décor) in line with the Strategic Plan 2018-2023 with a view to improving on efficiency and timeliness of actions 4.1.2 To establish systems and procedures, with appropriate Procedure Manuals, for key administrative and operational actions (CRM, Project Management, M&amp;E..) 4.1.3 To prepare BB for ISO Certification  4.1.4 To establish clear deliverables and performance matrix for each Department, team and staff member 4.1.5 To build the capacity of BB to effectively advise government on policy changes, reforms agenda, amendments and enactments to improve the business environment of Botswana       </vt:lpstr>
      <vt:lpstr>                                                                                                                                                                     ACTIONS 4.2.1 To conduct surveys to identify problems areas/issues, Training Needs Analysis and gather new project ideas from BB staff members 4.2.2 To continuously build and upgrade the skills and knowledge of BB personnel (focussed training) to allow staff members to grow in stature and prominence 4.2.3 To recruit the right type of talent at BB to ensure that BB has the resources to deliver services to meet the expectations of the stakeholders 4.2.3 To canvass government to share training programmes from donor agencies and foreign governments with the private sector on a 50:50 basis 4.2.4To build strong synergies and engagement through team building and cross-functional initiatives 4.2.5 To introduce a Performance Evaluation and Reward System for BB personnel based on clear plan, set goals and objectives, key deliverables and reward system       </vt:lpstr>
      <vt:lpstr>                                                                                                                                                                     ACTIONS  4.3.1 To appoint an internal auditor to establish systemic controls to improve effectiveness of risk management and governance processes 4.3.2 To review BB Membership structure with regards to membership of Associations and individual companies and  the subscription fees ( fewer categories/bands) 4.3.3 To develop a Resource Mobilisation Strategy to identify additional avenues for Financial and Technical Assistance programmes from  development and donor agencies and sponsors 4.3.4 Develop revenue sharing services with Government ( VAT Refund counter, Carnet ATA. Down Town Duty Free Shops)        </vt:lpstr>
      <vt:lpstr>                                                                                                                                                                     ACTIONS 4.4.1 To conduct regular on-line self-assessment/ satisfaction survey 4.4.2 To conduct annual need analysis of members to tailor make suitable capacity building and support services 4.4.3 To establish a complaint Management Platform to capture and respond to Members’ problems more effectively 4.4.4 To devise and implement a regular Feedback system  4.4.5 To establish a platform/system for effective whistle blowing to encourage reporting of acts of corruption, abuse of power, extortion and malpractices so as to alert appropriate authorities 4.4.6 To set up an International Arbitration Centre at Business Botswana for hearing and settling commercial and business disputes speedily and in a cost -effective manner. BB to learn from and or collaborate with the Mauritius Chamber of Commerce and Industry 4.4.7 To build national and regional capabilities to handle regional and international arbitration      </vt:lpstr>
      <vt:lpstr>                                                                                                                                                                     ACTIONS 4.5.1 To facilitate and nurture the establishment of Industry Associations &amp; Chambers of Commerce 4.5.2 To re-calibrate the brand image of BB as being a higher organization than BOCCIM, from a Chamber to an Apex Private sector organization 4.5.3 To re-do the BB logo, through a national level competition of local professionals (advertising, designing and communication professionals) against a recognition to be conferred at the National Business Conference 4.5.4 To design, develop and launch a new communication and marketing strategy, with revamped promotion tools and materials (upgrade website to a Business Portal, new generation of brochures, Monthly Newsletter, Annual Report, enhanced social media tools, chat facility (during office hours), advertising, testimonials, gifts and momentos 4.5.5 Launch new national level Recognitions and Awards with high profile Award Ceremonies at the NBC 4.5.6 To realign geographic representation of BB with a new Regional Office in Maun 4.5.7 Improve the look and feel of BB office &amp; service delivery modes      </vt:lpstr>
      <vt:lpstr>                                                                                                                                                                     ACTIONS  4.6.1 To develop a network of strategic partnerships with peer organisations, academia, think-tanks, media, Botswana Diaspora and multilateral agencies at the national, regional and international levels for exchange of information and experience, and benchmarking 4.6.2 To create a network of Friends of BB in selected countries 4.6.3 To seek technical assistance from ITC Geneva for independent Benchmarking of BB as a private sector trade support institution.       </vt:lpstr>
      <vt:lpstr>                                                                                                                                                                     ACTIONS 4.7.1 To establish a multi-tier Membership loyalty programme to provide effective aftercare services to existing members 4.7.2 To launch a Membership Recruitment Plan to ensure multi-sectoral, multi-disciplinary and regionally diversified active members 4.7.3 To re-dynamize the Regional Councils with a new sense of purpose, with regular meetings with Head office and a dedicated line of communication with the Executive Committee 4.7.4 To create a platform for dissemination of business related information and alerts to members (Tender Notices (local, regional and international), Regional and International Trade Fairs and Exhibitions, policy changes at national, regional and international levels) that may impact business 4.7.5 To develop and implement structured Membership Aftercare Programmes       </vt:lpstr>
      <vt:lpstr>                                                                                                                                                                     ACTIONS 4.8.1 To rework the organisation structure of BB to realign resource mobilisation tp meet the exigencies of the new strategy  4.8.2 To review the structure of BB’s Governance Council ( fewer members and additional sub-committees) 4.8.3 To solicit the services of captains of business to Chair specific Sub-Committees with clear Terms of Reference      </vt:lpstr>
      <vt:lpstr>                                                                                                                                                                     ACTIONS  4.9.1 To develop a Customer Charter and a set of Core Values for BB 4.9.2 To implement the Codes of Good Governance and Ethical Business 4.9.3 To establish a robust M&amp;E platform for systematical review of project management 4.9.4 To implement a CRM and Project management system       </vt:lpstr>
      <vt:lpstr>Key Deliverables</vt:lpstr>
      <vt:lpstr>PowerPoint Presentation</vt:lpstr>
      <vt:lpstr>Resource Mobilization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CITC Mtus</dc:creator>
  <cp:lastModifiedBy>Dev Chamroo</cp:lastModifiedBy>
  <cp:revision>313</cp:revision>
  <dcterms:created xsi:type="dcterms:W3CDTF">2018-04-17T06:15:45Z</dcterms:created>
  <dcterms:modified xsi:type="dcterms:W3CDTF">2018-06-01T11:44:47Z</dcterms:modified>
</cp:coreProperties>
</file>